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59" r:id="rId1"/>
  </p:sldMasterIdLst>
  <p:notesMasterIdLst>
    <p:notesMasterId r:id="rId28"/>
  </p:notesMasterIdLst>
  <p:handoutMasterIdLst>
    <p:handoutMasterId r:id="rId29"/>
  </p:handoutMasterIdLst>
  <p:sldIdLst>
    <p:sldId id="256" r:id="rId2"/>
    <p:sldId id="257" r:id="rId3"/>
    <p:sldId id="259" r:id="rId4"/>
    <p:sldId id="273" r:id="rId5"/>
    <p:sldId id="270" r:id="rId6"/>
    <p:sldId id="282" r:id="rId7"/>
    <p:sldId id="260" r:id="rId8"/>
    <p:sldId id="261" r:id="rId9"/>
    <p:sldId id="262" r:id="rId10"/>
    <p:sldId id="263" r:id="rId11"/>
    <p:sldId id="274" r:id="rId12"/>
    <p:sldId id="264" r:id="rId13"/>
    <p:sldId id="276" r:id="rId14"/>
    <p:sldId id="265" r:id="rId15"/>
    <p:sldId id="271" r:id="rId16"/>
    <p:sldId id="281" r:id="rId17"/>
    <p:sldId id="278" r:id="rId18"/>
    <p:sldId id="277" r:id="rId19"/>
    <p:sldId id="266" r:id="rId20"/>
    <p:sldId id="268" r:id="rId21"/>
    <p:sldId id="269" r:id="rId22"/>
    <p:sldId id="279" r:id="rId23"/>
    <p:sldId id="280" r:id="rId24"/>
    <p:sldId id="272" r:id="rId25"/>
    <p:sldId id="283" r:id="rId26"/>
    <p:sldId id="284" r:id="rId27"/>
  </p:sldIdLst>
  <p:sldSz cx="9144000" cy="6858000" type="screen4x3"/>
  <p:notesSz cx="6735763" cy="9869488"/>
  <p:defaultTextStyle>
    <a:defPPr>
      <a:defRPr lang="zh-TW"/>
    </a:defPPr>
    <a:lvl1pPr algn="ctr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細明體" charset="0"/>
        <a:cs typeface="細明體" charset="0"/>
      </a:defRPr>
    </a:lvl1pPr>
    <a:lvl2pPr marL="457200" algn="ctr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細明體" charset="0"/>
        <a:cs typeface="細明體" charset="0"/>
      </a:defRPr>
    </a:lvl2pPr>
    <a:lvl3pPr marL="914400" algn="ctr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細明體" charset="0"/>
        <a:cs typeface="細明體" charset="0"/>
      </a:defRPr>
    </a:lvl3pPr>
    <a:lvl4pPr marL="1371600" algn="ctr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細明體" charset="0"/>
        <a:cs typeface="細明體" charset="0"/>
      </a:defRPr>
    </a:lvl4pPr>
    <a:lvl5pPr marL="1828800" algn="ctr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細明體" charset="0"/>
        <a:cs typeface="細明體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細明體" charset="0"/>
        <a:cs typeface="細明體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細明體" charset="0"/>
        <a:cs typeface="細明體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細明體" charset="0"/>
        <a:cs typeface="細明體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細明體" charset="0"/>
        <a:cs typeface="細明體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51"/>
    <p:restoredTop sz="92259"/>
  </p:normalViewPr>
  <p:slideViewPr>
    <p:cSldViewPr>
      <p:cViewPr varScale="1">
        <p:scale>
          <a:sx n="74" d="100"/>
          <a:sy n="74" d="100"/>
        </p:scale>
        <p:origin x="1616" y="1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117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2" Type="http://schemas.openxmlformats.org/officeDocument/2006/relationships/image" Target="../media/image7.wmf"/><Relationship Id="rId1" Type="http://schemas.openxmlformats.org/officeDocument/2006/relationships/image" Target="../media/image6.wmf"/><Relationship Id="rId4" Type="http://schemas.openxmlformats.org/officeDocument/2006/relationships/image" Target="../media/image9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image" Target="../media/image11.wmf"/><Relationship Id="rId1" Type="http://schemas.openxmlformats.org/officeDocument/2006/relationships/image" Target="../media/image10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.wmf"/><Relationship Id="rId1" Type="http://schemas.openxmlformats.org/officeDocument/2006/relationships/image" Target="../media/image13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20.wmf"/><Relationship Id="rId2" Type="http://schemas.openxmlformats.org/officeDocument/2006/relationships/image" Target="../media/image19.wmf"/><Relationship Id="rId1" Type="http://schemas.openxmlformats.org/officeDocument/2006/relationships/image" Target="../media/image18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19413" cy="493713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4878" tIns="47439" rIns="94878" bIns="47439" numCol="1" anchor="t" anchorCtr="0" compatLnSpc="1">
            <a:prstTxWarp prst="textNoShape">
              <a:avLst/>
            </a:prstTxWarp>
          </a:bodyPr>
          <a:lstStyle>
            <a:lvl1pPr algn="l" defTabSz="949325" eaLnBrk="1" hangingPunct="1">
              <a:defRPr kumimoji="1" sz="1200">
                <a:latin typeface="Times New Roman" charset="0"/>
                <a:ea typeface="新細明體" charset="0"/>
                <a:cs typeface="新細明體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14763" y="0"/>
            <a:ext cx="2919412" cy="493713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4878" tIns="47439" rIns="94878" bIns="47439" numCol="1" anchor="t" anchorCtr="0" compatLnSpc="1">
            <a:prstTxWarp prst="textNoShape">
              <a:avLst/>
            </a:prstTxWarp>
          </a:bodyPr>
          <a:lstStyle>
            <a:lvl1pPr algn="r" defTabSz="949325" eaLnBrk="1" hangingPunct="1">
              <a:defRPr kumimoji="1" sz="1200">
                <a:latin typeface="Times New Roman" charset="0"/>
                <a:ea typeface="新細明體" charset="0"/>
                <a:cs typeface="新細明體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245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375775"/>
            <a:ext cx="2919413" cy="492125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4878" tIns="47439" rIns="94878" bIns="47439" numCol="1" anchor="b" anchorCtr="0" compatLnSpc="1">
            <a:prstTxWarp prst="textNoShape">
              <a:avLst/>
            </a:prstTxWarp>
          </a:bodyPr>
          <a:lstStyle>
            <a:lvl1pPr algn="l" defTabSz="949325" eaLnBrk="1" hangingPunct="1">
              <a:defRPr kumimoji="1" sz="1200">
                <a:latin typeface="Times New Roman" charset="0"/>
                <a:ea typeface="新細明體" charset="0"/>
                <a:cs typeface="新細明體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245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14763" y="9375775"/>
            <a:ext cx="2919412" cy="492125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4878" tIns="47439" rIns="94878" bIns="47439" numCol="1" anchor="b" anchorCtr="0" compatLnSpc="1">
            <a:prstTxWarp prst="textNoShape">
              <a:avLst/>
            </a:prstTxWarp>
          </a:bodyPr>
          <a:lstStyle>
            <a:lvl1pPr algn="r" defTabSz="949325" eaLnBrk="1" hangingPunct="1">
              <a:defRPr kumimoji="1" sz="1200">
                <a:latin typeface="Times New Roman" charset="0"/>
                <a:ea typeface="新細明體" charset="0"/>
                <a:cs typeface="新細明體" charset="0"/>
              </a:defRPr>
            </a:lvl1pPr>
          </a:lstStyle>
          <a:p>
            <a:pPr>
              <a:defRPr/>
            </a:pPr>
            <a:fld id="{5C0AFAFC-EA76-4B41-AAB0-94C7810D1125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8887253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19413" cy="493713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4878" tIns="47439" rIns="94878" bIns="47439" numCol="1" anchor="t" anchorCtr="0" compatLnSpc="1">
            <a:prstTxWarp prst="textNoShape">
              <a:avLst/>
            </a:prstTxWarp>
          </a:bodyPr>
          <a:lstStyle>
            <a:lvl1pPr algn="l" defTabSz="949325" eaLnBrk="1" hangingPunct="1">
              <a:defRPr kumimoji="1" sz="1200">
                <a:latin typeface="Times New Roman" charset="0"/>
                <a:ea typeface="新細明體" charset="0"/>
                <a:cs typeface="新細明體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14763" y="0"/>
            <a:ext cx="2919412" cy="493713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4878" tIns="47439" rIns="94878" bIns="47439" numCol="1" anchor="t" anchorCtr="0" compatLnSpc="1">
            <a:prstTxWarp prst="textNoShape">
              <a:avLst/>
            </a:prstTxWarp>
          </a:bodyPr>
          <a:lstStyle>
            <a:lvl1pPr algn="r" defTabSz="949325" eaLnBrk="1" hangingPunct="1">
              <a:defRPr kumimoji="1" sz="1200">
                <a:latin typeface="Times New Roman" charset="0"/>
                <a:ea typeface="新細明體" charset="0"/>
                <a:cs typeface="新細明體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2253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01700" y="741363"/>
            <a:ext cx="4933950" cy="370046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="" xmlns:a14="http://schemas.microsoft.com/office/drawing/2010/main" val="1"/>
            </a:ext>
          </a:extLst>
        </p:spPr>
      </p:sp>
      <p:sp>
        <p:nvSpPr>
          <p:cNvPr id="2253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3100" y="4687888"/>
            <a:ext cx="5389563" cy="4440237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4878" tIns="47439" rIns="94878" bIns="4743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noProof="0"/>
              <a:t>按一下以編輯母片</a:t>
            </a:r>
            <a:endParaRPr lang="en-US" altLang="zh-TW" noProof="0"/>
          </a:p>
          <a:p>
            <a:pPr lvl="1"/>
            <a:r>
              <a:rPr lang="zh-TW" altLang="en-US" noProof="0"/>
              <a:t>第二層</a:t>
            </a:r>
            <a:endParaRPr lang="en-US" altLang="zh-TW" noProof="0"/>
          </a:p>
          <a:p>
            <a:pPr lvl="2"/>
            <a:r>
              <a:rPr lang="zh-TW" altLang="en-US" noProof="0"/>
              <a:t>第三層</a:t>
            </a:r>
            <a:endParaRPr lang="en-US" altLang="zh-TW" noProof="0"/>
          </a:p>
          <a:p>
            <a:pPr lvl="3"/>
            <a:r>
              <a:rPr lang="zh-TW" altLang="en-US" noProof="0"/>
              <a:t>第四層</a:t>
            </a:r>
            <a:endParaRPr lang="en-US" altLang="zh-TW" noProof="0"/>
          </a:p>
          <a:p>
            <a:pPr lvl="4"/>
            <a:r>
              <a:rPr lang="zh-TW" altLang="en-US" noProof="0"/>
              <a:t>第五層</a:t>
            </a:r>
          </a:p>
        </p:txBody>
      </p:sp>
      <p:sp>
        <p:nvSpPr>
          <p:cNvPr id="2253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375775"/>
            <a:ext cx="2919413" cy="492125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4878" tIns="47439" rIns="94878" bIns="47439" numCol="1" anchor="b" anchorCtr="0" compatLnSpc="1">
            <a:prstTxWarp prst="textNoShape">
              <a:avLst/>
            </a:prstTxWarp>
          </a:bodyPr>
          <a:lstStyle>
            <a:lvl1pPr algn="l" defTabSz="949325" eaLnBrk="1" hangingPunct="1">
              <a:defRPr kumimoji="1" sz="1200">
                <a:latin typeface="Times New Roman" charset="0"/>
                <a:ea typeface="新細明體" charset="0"/>
                <a:cs typeface="新細明體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2253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14763" y="9375775"/>
            <a:ext cx="2919412" cy="492125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4878" tIns="47439" rIns="94878" bIns="47439" numCol="1" anchor="b" anchorCtr="0" compatLnSpc="1">
            <a:prstTxWarp prst="textNoShape">
              <a:avLst/>
            </a:prstTxWarp>
          </a:bodyPr>
          <a:lstStyle>
            <a:lvl1pPr algn="r" defTabSz="949325" eaLnBrk="1" hangingPunct="1">
              <a:defRPr kumimoji="1" sz="1200">
                <a:latin typeface="Times New Roman" charset="0"/>
                <a:ea typeface="新細明體" charset="0"/>
                <a:cs typeface="新細明體" charset="0"/>
              </a:defRPr>
            </a:lvl1pPr>
          </a:lstStyle>
          <a:p>
            <a:pPr>
              <a:defRPr/>
            </a:pPr>
            <a:fld id="{74107029-A1DC-3640-94BE-869D7845BA02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5853001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charset="0"/>
        <a:ea typeface="新細明體" charset="0"/>
        <a:cs typeface="新細明體" charset="0"/>
      </a:defRPr>
    </a:lvl1pPr>
    <a:lvl2pPr marL="4572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charset="0"/>
        <a:ea typeface="新細明體" charset="0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charset="0"/>
        <a:ea typeface="新細明體" charset="0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charset="0"/>
        <a:ea typeface="新細明體" charset="0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charset="0"/>
        <a:ea typeface="新細明體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6F9CF9-F322-A94E-924D-B76CAFDD6752}" type="slidenum">
              <a:rPr lang="en-US" altLang="zh-TW"/>
              <a:pPr>
                <a:defRPr/>
              </a:pPr>
              <a:t>2</a:t>
            </a:fld>
            <a:endParaRPr lang="en-US" altLang="zh-TW"/>
          </a:p>
        </p:txBody>
      </p:sp>
      <p:sp>
        <p:nvSpPr>
          <p:cNvPr id="23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561016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0" y="2438400"/>
            <a:ext cx="9009063" cy="1052513"/>
            <a:chOff x="0" y="1536"/>
            <a:chExt cx="5675" cy="663"/>
          </a:xfrm>
        </p:grpSpPr>
        <p:grpSp>
          <p:nvGrpSpPr>
            <p:cNvPr id="5" name="Group 3"/>
            <p:cNvGrpSpPr>
              <a:grpSpLocks/>
            </p:cNvGrpSpPr>
            <p:nvPr/>
          </p:nvGrpSpPr>
          <p:grpSpPr bwMode="auto">
            <a:xfrm>
              <a:off x="183" y="1604"/>
              <a:ext cx="448" cy="299"/>
              <a:chOff x="720" y="336"/>
              <a:chExt cx="624" cy="432"/>
            </a:xfrm>
          </p:grpSpPr>
          <p:sp>
            <p:nvSpPr>
              <p:cNvPr id="12" name="Rectangle 4"/>
              <p:cNvSpPr>
                <a:spLocks noChangeArrowheads="1"/>
              </p:cNvSpPr>
              <p:nvPr/>
            </p:nvSpPr>
            <p:spPr bwMode="auto">
              <a:xfrm>
                <a:off x="720" y="336"/>
                <a:ext cx="384" cy="432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zh-TW" altLang="en-US"/>
              </a:p>
            </p:txBody>
          </p:sp>
          <p:sp>
            <p:nvSpPr>
              <p:cNvPr id="13" name="Rectangle 5"/>
              <p:cNvSpPr>
                <a:spLocks noChangeArrowheads="1"/>
              </p:cNvSpPr>
              <p:nvPr/>
            </p:nvSpPr>
            <p:spPr bwMode="auto">
              <a:xfrm>
                <a:off x="1056" y="336"/>
                <a:ext cx="288" cy="432"/>
              </a:xfrm>
              <a:prstGeom prst="rect">
                <a:avLst/>
              </a:prstGeom>
              <a:gradFill rotWithShape="0">
                <a:gsLst>
                  <a:gs pos="0">
                    <a:schemeClr val="folHlink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zh-TW" altLang="en-US"/>
              </a:p>
            </p:txBody>
          </p:sp>
        </p:grpSp>
        <p:grpSp>
          <p:nvGrpSpPr>
            <p:cNvPr id="6" name="Group 6"/>
            <p:cNvGrpSpPr>
              <a:grpSpLocks/>
            </p:cNvGrpSpPr>
            <p:nvPr/>
          </p:nvGrpSpPr>
          <p:grpSpPr bwMode="auto">
            <a:xfrm>
              <a:off x="261" y="1870"/>
              <a:ext cx="465" cy="299"/>
              <a:chOff x="912" y="2640"/>
              <a:chExt cx="672" cy="432"/>
            </a:xfrm>
          </p:grpSpPr>
          <p:sp>
            <p:nvSpPr>
              <p:cNvPr id="10" name="Rectangle 7"/>
              <p:cNvSpPr>
                <a:spLocks noChangeArrowheads="1"/>
              </p:cNvSpPr>
              <p:nvPr/>
            </p:nvSpPr>
            <p:spPr bwMode="auto">
              <a:xfrm>
                <a:off x="912" y="2640"/>
                <a:ext cx="384" cy="432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zh-TW" altLang="en-US"/>
              </a:p>
            </p:txBody>
          </p:sp>
          <p:sp>
            <p:nvSpPr>
              <p:cNvPr id="11" name="Rectangle 8"/>
              <p:cNvSpPr>
                <a:spLocks noChangeArrowheads="1"/>
              </p:cNvSpPr>
              <p:nvPr/>
            </p:nvSpPr>
            <p:spPr bwMode="auto">
              <a:xfrm>
                <a:off x="1249" y="2640"/>
                <a:ext cx="335" cy="432"/>
              </a:xfrm>
              <a:prstGeom prst="rect">
                <a:avLst/>
              </a:prstGeom>
              <a:gradFill rotWithShape="0">
                <a:gsLst>
                  <a:gs pos="0">
                    <a:schemeClr val="accent2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zh-TW" altLang="en-US"/>
              </a:p>
            </p:txBody>
          </p:sp>
        </p:grpSp>
        <p:sp>
          <p:nvSpPr>
            <p:cNvPr id="7" name="Rectangle 9"/>
            <p:cNvSpPr>
              <a:spLocks noChangeArrowheads="1"/>
            </p:cNvSpPr>
            <p:nvPr/>
          </p:nvSpPr>
          <p:spPr bwMode="auto">
            <a:xfrm>
              <a:off x="0" y="1824"/>
              <a:ext cx="353" cy="266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hlink"/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8" name="Rectangle 10"/>
            <p:cNvSpPr>
              <a:spLocks noChangeArrowheads="1"/>
            </p:cNvSpPr>
            <p:nvPr/>
          </p:nvSpPr>
          <p:spPr bwMode="auto">
            <a:xfrm>
              <a:off x="400" y="1536"/>
              <a:ext cx="20" cy="6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9" name="Rectangle 11"/>
            <p:cNvSpPr>
              <a:spLocks noChangeArrowheads="1"/>
            </p:cNvSpPr>
            <p:nvPr/>
          </p:nvSpPr>
          <p:spPr bwMode="auto">
            <a:xfrm flipV="1">
              <a:off x="199" y="2054"/>
              <a:ext cx="5476" cy="35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TW" altLang="en-US"/>
            </a:p>
          </p:txBody>
        </p:sp>
      </p:grpSp>
      <p:sp>
        <p:nvSpPr>
          <p:cNvPr id="57356" name="Rectangle 12"/>
          <p:cNvSpPr>
            <a:spLocks noGrp="1" noChangeArrowheads="1"/>
          </p:cNvSpPr>
          <p:nvPr>
            <p:ph type="ctrTitle"/>
          </p:nvPr>
        </p:nvSpPr>
        <p:spPr>
          <a:xfrm>
            <a:off x="990600" y="18288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zh-TW" altLang="en-US" noProof="0"/>
              <a:t>按一下以編輯母片標題樣式</a:t>
            </a:r>
          </a:p>
        </p:txBody>
      </p:sp>
      <p:sp>
        <p:nvSpPr>
          <p:cNvPr id="57357" name="Rectangle 1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charset="0"/>
              <a:buNone/>
              <a:defRPr/>
            </a:lvl1pPr>
          </a:lstStyle>
          <a:p>
            <a:pPr lvl="0"/>
            <a:r>
              <a:rPr lang="zh-TW" altLang="en-US" noProof="0"/>
              <a:t>按一下以編輯母片副標題樣式</a:t>
            </a:r>
          </a:p>
        </p:txBody>
      </p:sp>
      <p:sp>
        <p:nvSpPr>
          <p:cNvPr id="14" name="Rectangle 14"/>
          <p:cNvSpPr>
            <a:spLocks noGrp="1" noChangeArrowheads="1"/>
          </p:cNvSpPr>
          <p:nvPr>
            <p:ph type="dt" sz="half" idx="10"/>
          </p:nvPr>
        </p:nvSpPr>
        <p:spPr>
          <a:xfrm>
            <a:off x="990600" y="6248400"/>
            <a:ext cx="1905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5" name="Rectangle 15"/>
          <p:cNvSpPr>
            <a:spLocks noGrp="1" noChangeArrowheads="1"/>
          </p:cNvSpPr>
          <p:nvPr>
            <p:ph type="ftr" sz="quarter" idx="11"/>
          </p:nvPr>
        </p:nvSpPr>
        <p:spPr>
          <a:xfrm>
            <a:off x="3429000" y="6248400"/>
            <a:ext cx="28956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6" name="Rectangle 1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858000" y="6248400"/>
            <a:ext cx="1905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89FAA965-B496-E841-A291-27D7067D5645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2244330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Chapter 2</a:t>
            </a: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P.</a:t>
            </a:r>
            <a:fld id="{995D4FF7-165C-694A-BDD5-540E32450D97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2990383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7004050" y="617538"/>
            <a:ext cx="1951038" cy="5514975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1150938" y="617538"/>
            <a:ext cx="5700712" cy="5514975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Chapter 2</a:t>
            </a: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P.</a:t>
            </a:r>
            <a:fld id="{D8A87157-BE5A-3A4B-8DE9-4E5E759F204E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1270114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Times" charset="0"/>
                <a:ea typeface="Times" charset="0"/>
                <a:cs typeface="Times" charset="0"/>
              </a:defRPr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Times" charset="0"/>
                <a:ea typeface="Times" charset="0"/>
                <a:cs typeface="Times" charset="0"/>
              </a:defRPr>
            </a:lvl1pPr>
            <a:lvl2pPr>
              <a:defRPr>
                <a:latin typeface="Times" charset="0"/>
                <a:ea typeface="Times" charset="0"/>
                <a:cs typeface="Times" charset="0"/>
              </a:defRPr>
            </a:lvl2pPr>
            <a:lvl3pPr>
              <a:defRPr>
                <a:latin typeface="Times" charset="0"/>
                <a:ea typeface="Times" charset="0"/>
                <a:cs typeface="Times" charset="0"/>
              </a:defRPr>
            </a:lvl3pPr>
            <a:lvl4pPr>
              <a:defRPr>
                <a:latin typeface="Times" charset="0"/>
                <a:ea typeface="Times" charset="0"/>
                <a:cs typeface="Times" charset="0"/>
              </a:defRPr>
            </a:lvl4pPr>
            <a:lvl5pPr>
              <a:defRPr>
                <a:latin typeface="Times" charset="0"/>
                <a:ea typeface="Times" charset="0"/>
                <a:cs typeface="Times" charset="0"/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>
                <a:latin typeface="Times" charset="0"/>
                <a:ea typeface="Times" charset="0"/>
                <a:cs typeface="Times" charset="0"/>
              </a:defRPr>
            </a:lvl1pPr>
          </a:lstStyle>
          <a:p>
            <a:pPr>
              <a:defRPr/>
            </a:pPr>
            <a:r>
              <a:rPr lang="en-US" altLang="zh-TW"/>
              <a:t>Chapter 2</a:t>
            </a: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>
                <a:latin typeface="Times" charset="0"/>
                <a:ea typeface="Times" charset="0"/>
                <a:cs typeface="Times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>
                <a:latin typeface="Times" charset="0"/>
                <a:ea typeface="Times" charset="0"/>
                <a:cs typeface="Times" charset="0"/>
              </a:defRPr>
            </a:lvl1pPr>
          </a:lstStyle>
          <a:p>
            <a:pPr>
              <a:defRPr/>
            </a:pPr>
            <a:r>
              <a:rPr lang="en-US" altLang="zh-TW"/>
              <a:t>P.</a:t>
            </a:r>
            <a:fld id="{EB1515E3-6850-1549-8B7D-E21FA111DCF9}" type="slidenum">
              <a:rPr lang="en-US" altLang="zh-TW" smtClean="0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9901152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Chapter 2</a:t>
            </a: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P.</a:t>
            </a:r>
            <a:fld id="{69CDA3B1-2D45-BF4A-87EB-0654A7E4DB30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0974787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1182688" y="2017713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5145088" y="2017713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Chapter 2</a:t>
            </a:r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P.</a:t>
            </a:r>
            <a:fld id="{4E0CBDE6-AB07-4744-9CF0-0CD0507716F9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9099289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Chapter 2</a:t>
            </a:r>
          </a:p>
        </p:txBody>
      </p:sp>
      <p:sp>
        <p:nvSpPr>
          <p:cNvPr id="8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9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P.</a:t>
            </a:r>
            <a:fld id="{B329F072-A267-234D-8189-808B7EE648FA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0597293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Chapter 2</a:t>
            </a:r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P.</a:t>
            </a:r>
            <a:fld id="{657B7E32-E628-AE41-82B0-64445CBE8444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1042699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Chapter 2</a:t>
            </a:r>
          </a:p>
        </p:txBody>
      </p:sp>
      <p:sp>
        <p:nvSpPr>
          <p:cNvPr id="3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P.</a:t>
            </a:r>
            <a:fld id="{ED312314-5BAB-6743-B85A-2859ACC1A2AB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8839776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Chapter 2</a:t>
            </a:r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P.</a:t>
            </a:r>
            <a:fld id="{EDA18C20-D2AD-4845-8B59-A43D22295CB7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2252078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Chapter 2</a:t>
            </a:r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P.</a:t>
            </a:r>
            <a:fld id="{78925DE5-D576-A044-93DC-07AF056F09A7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3733340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ChangeArrowheads="1"/>
          </p:cNvSpPr>
          <p:nvPr/>
        </p:nvSpPr>
        <p:spPr bwMode="ltGray">
          <a:xfrm>
            <a:off x="417513" y="1098550"/>
            <a:ext cx="438150" cy="47466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kumimoji="1" lang="zh-TW" altLang="en-US" sz="2400">
              <a:latin typeface="Tahoma" charset="0"/>
              <a:ea typeface="新細明體" charset="0"/>
              <a:cs typeface="新細明體" charset="0"/>
            </a:endParaRPr>
          </a:p>
        </p:txBody>
      </p:sp>
      <p:sp>
        <p:nvSpPr>
          <p:cNvPr id="56323" name="Rectangle 3"/>
          <p:cNvSpPr>
            <a:spLocks noChangeArrowheads="1"/>
          </p:cNvSpPr>
          <p:nvPr/>
        </p:nvSpPr>
        <p:spPr bwMode="ltGray">
          <a:xfrm>
            <a:off x="800100" y="1098550"/>
            <a:ext cx="328613" cy="474663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kumimoji="1" lang="zh-TW" altLang="en-US" sz="2400">
              <a:latin typeface="Tahoma" charset="0"/>
              <a:ea typeface="新細明體" charset="0"/>
              <a:cs typeface="新細明體" charset="0"/>
            </a:endParaRPr>
          </a:p>
        </p:txBody>
      </p:sp>
      <p:sp>
        <p:nvSpPr>
          <p:cNvPr id="56324" name="Rectangle 4"/>
          <p:cNvSpPr>
            <a:spLocks noChangeArrowheads="1"/>
          </p:cNvSpPr>
          <p:nvPr/>
        </p:nvSpPr>
        <p:spPr bwMode="ltGray">
          <a:xfrm>
            <a:off x="541338" y="1520825"/>
            <a:ext cx="422275" cy="474663"/>
          </a:xfrm>
          <a:prstGeom prst="rect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kumimoji="1" lang="zh-TW" altLang="en-US" sz="2400">
              <a:latin typeface="Tahoma" charset="0"/>
              <a:ea typeface="新細明體" charset="0"/>
              <a:cs typeface="新細明體" charset="0"/>
            </a:endParaRPr>
          </a:p>
        </p:txBody>
      </p:sp>
      <p:sp>
        <p:nvSpPr>
          <p:cNvPr id="56325" name="Rectangle 5"/>
          <p:cNvSpPr>
            <a:spLocks noChangeArrowheads="1"/>
          </p:cNvSpPr>
          <p:nvPr/>
        </p:nvSpPr>
        <p:spPr bwMode="ltGray">
          <a:xfrm>
            <a:off x="911225" y="1520825"/>
            <a:ext cx="368300" cy="474663"/>
          </a:xfrm>
          <a:prstGeom prst="rect">
            <a:avLst/>
          </a:prstGeom>
          <a:gradFill rotWithShape="0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kumimoji="1" lang="zh-TW" altLang="en-US" sz="2400">
              <a:latin typeface="Tahoma" charset="0"/>
              <a:ea typeface="新細明體" charset="0"/>
              <a:cs typeface="新細明體" charset="0"/>
            </a:endParaRPr>
          </a:p>
        </p:txBody>
      </p:sp>
      <p:sp>
        <p:nvSpPr>
          <p:cNvPr id="56326" name="Rectangle 6"/>
          <p:cNvSpPr>
            <a:spLocks noChangeArrowheads="1"/>
          </p:cNvSpPr>
          <p:nvPr/>
        </p:nvSpPr>
        <p:spPr bwMode="ltGray">
          <a:xfrm>
            <a:off x="127000" y="1447800"/>
            <a:ext cx="560388" cy="422275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</a:gra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kumimoji="1" lang="zh-TW" altLang="en-US" sz="2400">
              <a:latin typeface="Tahoma" charset="0"/>
              <a:ea typeface="新細明體" charset="0"/>
              <a:cs typeface="新細明體" charset="0"/>
            </a:endParaRPr>
          </a:p>
        </p:txBody>
      </p:sp>
      <p:sp>
        <p:nvSpPr>
          <p:cNvPr id="56327" name="Rectangle 7"/>
          <p:cNvSpPr>
            <a:spLocks noChangeArrowheads="1"/>
          </p:cNvSpPr>
          <p:nvPr/>
        </p:nvSpPr>
        <p:spPr bwMode="gray">
          <a:xfrm>
            <a:off x="762000" y="990600"/>
            <a:ext cx="31750" cy="1052513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kumimoji="1" lang="zh-TW" altLang="en-US" sz="2400">
              <a:latin typeface="Tahoma" charset="0"/>
              <a:ea typeface="新細明體" charset="0"/>
              <a:cs typeface="新細明體" charset="0"/>
            </a:endParaRPr>
          </a:p>
        </p:txBody>
      </p:sp>
      <p:sp>
        <p:nvSpPr>
          <p:cNvPr id="56328" name="Rectangle 8"/>
          <p:cNvSpPr>
            <a:spLocks noChangeArrowheads="1"/>
          </p:cNvSpPr>
          <p:nvPr/>
        </p:nvSpPr>
        <p:spPr bwMode="gray">
          <a:xfrm>
            <a:off x="442913" y="1781175"/>
            <a:ext cx="8226425" cy="31750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kumimoji="1" lang="zh-TW" altLang="en-US" sz="2400">
              <a:latin typeface="Tahoma" charset="0"/>
              <a:ea typeface="新細明體" charset="0"/>
              <a:cs typeface="新細明體" charset="0"/>
            </a:endParaRPr>
          </a:p>
        </p:txBody>
      </p:sp>
      <p:sp>
        <p:nvSpPr>
          <p:cNvPr id="56329" name="Rectangle 9"/>
          <p:cNvSpPr>
            <a:spLocks noGrp="1" noChangeArrowheads="1"/>
          </p:cNvSpPr>
          <p:nvPr>
            <p:ph type="title"/>
          </p:nvPr>
        </p:nvSpPr>
        <p:spPr bwMode="auto">
          <a:xfrm>
            <a:off x="1150938" y="617538"/>
            <a:ext cx="7793037" cy="11430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</a:p>
        </p:txBody>
      </p:sp>
      <p:sp>
        <p:nvSpPr>
          <p:cNvPr id="56330" name="Rectangle 10"/>
          <p:cNvSpPr>
            <a:spLocks noGrp="1" noChangeArrowheads="1"/>
          </p:cNvSpPr>
          <p:nvPr>
            <p:ph type="body" idx="1"/>
          </p:nvPr>
        </p:nvSpPr>
        <p:spPr bwMode="auto">
          <a:xfrm>
            <a:off x="1182688" y="2017713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</a:t>
            </a:r>
            <a:endParaRPr lang="en-US" altLang="zh-TW"/>
          </a:p>
          <a:p>
            <a:pPr lvl="1"/>
            <a:r>
              <a:rPr lang="zh-TW" altLang="en-US"/>
              <a:t>第二層</a:t>
            </a:r>
            <a:endParaRPr lang="en-US" altLang="zh-TW"/>
          </a:p>
          <a:p>
            <a:pPr lvl="2"/>
            <a:r>
              <a:rPr lang="zh-TW" altLang="en-US"/>
              <a:t>第三層</a:t>
            </a:r>
            <a:endParaRPr lang="en-US" altLang="zh-TW"/>
          </a:p>
          <a:p>
            <a:pPr lvl="3"/>
            <a:r>
              <a:rPr lang="zh-TW" altLang="en-US"/>
              <a:t>第四層</a:t>
            </a:r>
            <a:endParaRPr lang="en-US" altLang="zh-TW"/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6331" name="Rectangle 11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46050" y="63246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sz="14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 altLang="zh-TW"/>
              <a:t>Chapter 2</a:t>
            </a:r>
          </a:p>
        </p:txBody>
      </p:sp>
      <p:sp>
        <p:nvSpPr>
          <p:cNvPr id="56332" name="Rectangle 1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352800" y="63246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6333" name="Rectangle 1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131050" y="63246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 altLang="zh-TW"/>
              <a:t>P.</a:t>
            </a:r>
            <a:fld id="{92A72556-949B-764A-985E-2D8BFC896637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56334" name="Rectangle 14"/>
          <p:cNvSpPr>
            <a:spLocks noChangeArrowheads="1"/>
          </p:cNvSpPr>
          <p:nvPr/>
        </p:nvSpPr>
        <p:spPr bwMode="auto">
          <a:xfrm>
            <a:off x="6932613" y="0"/>
            <a:ext cx="22113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b"/>
          <a:lstStyle/>
          <a:p>
            <a:pPr eaLnBrk="1" hangingPunct="1">
              <a:defRPr/>
            </a:pPr>
            <a:r>
              <a:rPr lang="en-US" altLang="zh-TW" sz="1400">
                <a:latin typeface="Tahoma" charset="0"/>
                <a:ea typeface="新細明體" charset="0"/>
                <a:cs typeface="新細明體" charset="0"/>
              </a:rPr>
              <a:t>Computer Theory Lab.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</p:sldLayoutIdLst>
  <p:hf hdr="0" ftr="0"/>
  <p:txStyles>
    <p:titleStyle>
      <a:lvl1pPr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" charset="0"/>
          <a:ea typeface="Times" charset="0"/>
          <a:cs typeface="Times" charset="0"/>
        </a:defRPr>
      </a:lvl1pPr>
      <a:lvl2pPr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ahoma" charset="0"/>
          <a:ea typeface="新細明體" charset="0"/>
          <a:cs typeface="新細明體" charset="0"/>
        </a:defRPr>
      </a:lvl2pPr>
      <a:lvl3pPr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ahoma" charset="0"/>
          <a:ea typeface="新細明體" charset="0"/>
          <a:cs typeface="新細明體" charset="0"/>
        </a:defRPr>
      </a:lvl3pPr>
      <a:lvl4pPr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ahoma" charset="0"/>
          <a:ea typeface="新細明體" charset="0"/>
          <a:cs typeface="新細明體" charset="0"/>
        </a:defRPr>
      </a:lvl4pPr>
      <a:lvl5pPr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ahoma" charset="0"/>
          <a:ea typeface="新細明體" charset="0"/>
          <a:cs typeface="新細明體" charset="0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ahoma" charset="0"/>
          <a:ea typeface="新細明體" charset="0"/>
          <a:cs typeface="新細明體" charset="0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ahoma" charset="0"/>
          <a:ea typeface="新細明體" charset="0"/>
          <a:cs typeface="新細明體" charset="0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ahoma" charset="0"/>
          <a:ea typeface="新細明體" charset="0"/>
          <a:cs typeface="新細明體" charset="0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ahoma" charset="0"/>
          <a:ea typeface="新細明體" charset="0"/>
          <a:cs typeface="新細明體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charset="0"/>
        <a:buChar char="n"/>
        <a:defRPr kumimoji="1" sz="3200">
          <a:solidFill>
            <a:schemeClr val="tx1"/>
          </a:solidFill>
          <a:latin typeface="Times" charset="0"/>
          <a:ea typeface="Times" charset="0"/>
          <a:cs typeface="Times" charset="0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chemeClr val="hlink"/>
        </a:buClr>
        <a:buSzPct val="55000"/>
        <a:buFont typeface="Wingdings" charset="0"/>
        <a:buChar char="n"/>
        <a:defRPr kumimoji="1" sz="2800">
          <a:solidFill>
            <a:schemeClr val="tx1"/>
          </a:solidFill>
          <a:latin typeface="Times" charset="0"/>
          <a:ea typeface="Times" charset="0"/>
          <a:cs typeface="Times" charset="0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50000"/>
        <a:buFont typeface="Wingdings" charset="0"/>
        <a:buChar char="n"/>
        <a:defRPr kumimoji="1" sz="2400">
          <a:solidFill>
            <a:schemeClr val="tx1"/>
          </a:solidFill>
          <a:latin typeface="Times" charset="0"/>
          <a:ea typeface="Times" charset="0"/>
          <a:cs typeface="Times" charset="0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lr>
          <a:schemeClr val="accent2"/>
        </a:buClr>
        <a:buSzPct val="55000"/>
        <a:buFont typeface="Wingdings" charset="0"/>
        <a:buChar char="n"/>
        <a:defRPr kumimoji="1" sz="2000">
          <a:solidFill>
            <a:schemeClr val="tx1"/>
          </a:solidFill>
          <a:latin typeface="Times" charset="0"/>
          <a:ea typeface="Times" charset="0"/>
          <a:cs typeface="Times" charset="0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charset="0"/>
        <a:buChar char="n"/>
        <a:defRPr kumimoji="1" sz="2000">
          <a:solidFill>
            <a:schemeClr val="tx1"/>
          </a:solidFill>
          <a:latin typeface="Times" charset="0"/>
          <a:ea typeface="Times" charset="0"/>
          <a:cs typeface="Times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charset="0"/>
        <a:buChar char="n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charset="0"/>
        <a:buChar char="n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charset="0"/>
        <a:buChar char="n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charset="0"/>
        <a:buChar char="n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wmf"/><Relationship Id="rId3" Type="http://schemas.openxmlformats.org/officeDocument/2006/relationships/oleObject" Target="../embeddings/oleObject7.bin"/><Relationship Id="rId7" Type="http://schemas.openxmlformats.org/officeDocument/2006/relationships/oleObject" Target="../embeddings/oleObject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1.wmf"/><Relationship Id="rId5" Type="http://schemas.openxmlformats.org/officeDocument/2006/relationships/oleObject" Target="../embeddings/oleObject8.bin"/><Relationship Id="rId4" Type="http://schemas.openxmlformats.org/officeDocument/2006/relationships/image" Target="../media/image10.w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4.wmf"/><Relationship Id="rId5" Type="http://schemas.openxmlformats.org/officeDocument/2006/relationships/oleObject" Target="../embeddings/oleObject11.bin"/><Relationship Id="rId4" Type="http://schemas.openxmlformats.org/officeDocument/2006/relationships/image" Target="../media/image13.w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.png"/><Relationship Id="rId5" Type="http://schemas.openxmlformats.org/officeDocument/2006/relationships/image" Target="../media/image1.wmf"/><Relationship Id="rId4" Type="http://schemas.openxmlformats.org/officeDocument/2006/relationships/oleObject" Target="../embeddings/oleObject1.bin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wmf"/><Relationship Id="rId3" Type="http://schemas.openxmlformats.org/officeDocument/2006/relationships/oleObject" Target="../embeddings/oleObject12.bin"/><Relationship Id="rId7" Type="http://schemas.openxmlformats.org/officeDocument/2006/relationships/oleObject" Target="../embeddings/oleObject1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9.wmf"/><Relationship Id="rId5" Type="http://schemas.openxmlformats.org/officeDocument/2006/relationships/oleObject" Target="../embeddings/oleObject13.bin"/><Relationship Id="rId4" Type="http://schemas.openxmlformats.org/officeDocument/2006/relationships/image" Target="../media/image18.w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21.wmf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wmf"/><Relationship Id="rId3" Type="http://schemas.openxmlformats.org/officeDocument/2006/relationships/oleObject" Target="../embeddings/oleObject2.bin"/><Relationship Id="rId7" Type="http://schemas.openxmlformats.org/officeDocument/2006/relationships/oleObject" Target="../embeddings/oleObject4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7.wmf"/><Relationship Id="rId11" Type="http://schemas.openxmlformats.org/officeDocument/2006/relationships/image" Target="../media/image9.wmf"/><Relationship Id="rId5" Type="http://schemas.openxmlformats.org/officeDocument/2006/relationships/oleObject" Target="../embeddings/oleObject3.bin"/><Relationship Id="rId10" Type="http://schemas.openxmlformats.org/officeDocument/2006/relationships/oleObject" Target="../embeddings/oleObject6.bin"/><Relationship Id="rId4" Type="http://schemas.openxmlformats.org/officeDocument/2006/relationships/image" Target="../media/image6.wmf"/><Relationship Id="rId9" Type="http://schemas.openxmlformats.org/officeDocument/2006/relationships/oleObject" Target="../embeddings/oleObject5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11560" y="1844824"/>
            <a:ext cx="7772400" cy="1143000"/>
          </a:xfrm>
        </p:spPr>
        <p:txBody>
          <a:bodyPr/>
          <a:lstStyle/>
          <a:p>
            <a:pPr algn="ctr">
              <a:defRPr/>
            </a:pPr>
            <a:r>
              <a:rPr lang="en-US" altLang="zh-TW" dirty="0">
                <a:latin typeface="Times" charset="0"/>
                <a:ea typeface="Times" charset="0"/>
                <a:cs typeface="Times" charset="0"/>
              </a:rPr>
              <a:t>Chapter 2  </a:t>
            </a:r>
            <a:br>
              <a:rPr lang="en-US" altLang="zh-TW" dirty="0">
                <a:latin typeface="Times" charset="0"/>
                <a:ea typeface="Times" charset="0"/>
                <a:cs typeface="Times" charset="0"/>
              </a:rPr>
            </a:br>
            <a:r>
              <a:rPr lang="en-US" altLang="zh-TW" dirty="0">
                <a:latin typeface="Times" charset="0"/>
                <a:ea typeface="Times" charset="0"/>
                <a:cs typeface="Times" charset="0"/>
              </a:rPr>
              <a:t>Getting started 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297360" y="3789040"/>
            <a:ext cx="6400800" cy="1752600"/>
          </a:xfrm>
        </p:spPr>
        <p:txBody>
          <a:bodyPr/>
          <a:lstStyle/>
          <a:p>
            <a:pPr>
              <a:defRPr/>
            </a:pPr>
            <a:r>
              <a:rPr lang="en-US" altLang="zh-TW">
                <a:latin typeface="Times" charset="0"/>
                <a:ea typeface="Times" charset="0"/>
                <a:cs typeface="Times" charset="0"/>
              </a:rPr>
              <a:t>Hsu, </a:t>
            </a:r>
            <a:r>
              <a:rPr lang="en-US" altLang="zh-TW" dirty="0" err="1">
                <a:latin typeface="Times" charset="0"/>
                <a:ea typeface="Times" charset="0"/>
                <a:cs typeface="Times" charset="0"/>
              </a:rPr>
              <a:t>Lih-Hsing</a:t>
            </a:r>
            <a:endParaRPr lang="en-US" altLang="zh-TW" dirty="0">
              <a:latin typeface="Times" charset="0"/>
              <a:ea typeface="Times" charset="0"/>
              <a:cs typeface="Times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日期版面配置區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>
                <a:latin typeface="Times" charset="0"/>
                <a:ea typeface="Times" charset="0"/>
                <a:cs typeface="Times" charset="0"/>
              </a:rPr>
              <a:t>Chapter 2</a:t>
            </a:r>
          </a:p>
        </p:txBody>
      </p:sp>
      <p:sp>
        <p:nvSpPr>
          <p:cNvPr id="14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TW">
                <a:latin typeface="Times" charset="0"/>
                <a:ea typeface="Times" charset="0"/>
                <a:cs typeface="Times" charset="0"/>
              </a:rPr>
              <a:t>P.</a:t>
            </a:r>
            <a:fld id="{55344775-31A5-1E46-A54E-BC68F96D1489}" type="slidenum">
              <a:rPr lang="en-US" altLang="zh-TW">
                <a:latin typeface="Times" charset="0"/>
                <a:ea typeface="Times" charset="0"/>
                <a:cs typeface="Times" charset="0"/>
              </a:rPr>
              <a:pPr>
                <a:defRPr/>
              </a:pPr>
              <a:t>10</a:t>
            </a:fld>
            <a:endParaRPr lang="en-US" altLang="zh-TW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3317" name="Rectangle 5"/>
          <p:cNvSpPr>
            <a:spLocks noChangeArrowheads="1"/>
          </p:cNvSpPr>
          <p:nvPr/>
        </p:nvSpPr>
        <p:spPr bwMode="auto">
          <a:xfrm>
            <a:off x="2090738" y="2605088"/>
            <a:ext cx="91440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endParaRPr lang="zh-TW" altLang="en-US">
              <a:latin typeface="Times" charset="0"/>
              <a:ea typeface="Times" charset="0"/>
              <a:cs typeface="Times" charset="0"/>
            </a:endParaRPr>
          </a:p>
        </p:txBody>
      </p:sp>
      <p:graphicFrame>
        <p:nvGraphicFramePr>
          <p:cNvPr id="24580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74946789"/>
              </p:ext>
            </p:extLst>
          </p:nvPr>
        </p:nvGraphicFramePr>
        <p:xfrm>
          <a:off x="1082222" y="1900162"/>
          <a:ext cx="5894387" cy="20896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736" r:id="rId3" imgW="4965700" imgH="1651000" progId="Equation.3">
                  <p:embed/>
                </p:oleObj>
              </mc:Choice>
              <mc:Fallback>
                <p:oleObj r:id="rId3" imgW="4965700" imgH="16510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82222" y="1900162"/>
                        <a:ext cx="5894387" cy="208969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318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2768601" y="4200330"/>
            <a:ext cx="5907855" cy="751359"/>
          </a:xfrm>
        </p:spPr>
        <p:txBody>
          <a:bodyPr/>
          <a:lstStyle/>
          <a:p>
            <a:pPr>
              <a:buFont typeface="Wingdings" charset="0"/>
              <a:buNone/>
              <a:defRPr/>
            </a:pPr>
            <a:r>
              <a:rPr lang="en-US" altLang="zh-TW" sz="2400">
                <a:latin typeface="Times" charset="0"/>
                <a:ea typeface="Times" charset="0"/>
                <a:cs typeface="Times" charset="0"/>
              </a:rPr>
              <a:t>for </a:t>
            </a:r>
            <a:r>
              <a:rPr lang="en-US" altLang="zh-TW" sz="2400" dirty="0">
                <a:latin typeface="Times" charset="0"/>
                <a:ea typeface="Times" charset="0"/>
                <a:cs typeface="Times" charset="0"/>
              </a:rPr>
              <a:t>j = </a:t>
            </a:r>
            <a:r>
              <a:rPr lang="en-US" altLang="zh-TW" sz="2400">
                <a:latin typeface="Times" charset="0"/>
                <a:ea typeface="Times" charset="0"/>
                <a:cs typeface="Times" charset="0"/>
              </a:rPr>
              <a:t>2,3,…, </a:t>
            </a:r>
            <a:r>
              <a:rPr lang="en-US" altLang="zh-TW" sz="2400" i="1">
                <a:latin typeface="Times" charset="0"/>
                <a:ea typeface="Times" charset="0"/>
                <a:cs typeface="Times" charset="0"/>
              </a:rPr>
              <a:t>n</a:t>
            </a:r>
            <a:r>
              <a:rPr lang="en-US" altLang="zh-TW" sz="240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TW" sz="2400" dirty="0">
                <a:latin typeface="Times" charset="0"/>
                <a:ea typeface="Times" charset="0"/>
                <a:cs typeface="Times" charset="0"/>
              </a:rPr>
              <a:t>: Linear function on </a:t>
            </a:r>
            <a:r>
              <a:rPr lang="en-US" altLang="zh-TW" sz="2400" i="1" dirty="0">
                <a:latin typeface="Times" charset="0"/>
                <a:ea typeface="Times" charset="0"/>
                <a:cs typeface="Times" charset="0"/>
              </a:rPr>
              <a:t>n</a:t>
            </a:r>
            <a:endParaRPr lang="en-US" altLang="zh-TW" sz="2400" dirty="0">
              <a:latin typeface="Times" charset="0"/>
              <a:ea typeface="Times" charset="0"/>
              <a:cs typeface="Times" charset="0"/>
            </a:endParaRPr>
          </a:p>
          <a:p>
            <a:pPr>
              <a:defRPr/>
            </a:pPr>
            <a:endParaRPr lang="en-US" altLang="zh-TW" sz="2800" dirty="0">
              <a:latin typeface="Times" charset="0"/>
              <a:ea typeface="Times" charset="0"/>
              <a:cs typeface="Times" charset="0"/>
            </a:endParaRPr>
          </a:p>
          <a:p>
            <a:pPr>
              <a:defRPr/>
            </a:pPr>
            <a:endParaRPr lang="zh-TW" altLang="en-US" sz="28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3320" name="Rectangle 8"/>
          <p:cNvSpPr>
            <a:spLocks noChangeArrowheads="1"/>
          </p:cNvSpPr>
          <p:nvPr/>
        </p:nvSpPr>
        <p:spPr bwMode="auto">
          <a:xfrm>
            <a:off x="4252913" y="3238500"/>
            <a:ext cx="91440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endParaRPr lang="zh-TW" altLang="en-US">
              <a:latin typeface="Times" charset="0"/>
              <a:ea typeface="Times" charset="0"/>
              <a:cs typeface="Times" charset="0"/>
            </a:endParaRPr>
          </a:p>
        </p:txBody>
      </p:sp>
      <p:graphicFrame>
        <p:nvGraphicFramePr>
          <p:cNvPr id="24583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4481288"/>
              </p:ext>
            </p:extLst>
          </p:nvPr>
        </p:nvGraphicFramePr>
        <p:xfrm>
          <a:off x="1763713" y="4221163"/>
          <a:ext cx="827087" cy="493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737" r:id="rId5" imgW="634725" imgH="380835" progId="Equation.3">
                  <p:embed/>
                </p:oleObj>
              </mc:Choice>
              <mc:Fallback>
                <p:oleObj r:id="rId5" imgW="634725" imgH="380835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63713" y="4221163"/>
                        <a:ext cx="827087" cy="4937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322" name="Rectangle 10"/>
          <p:cNvSpPr>
            <a:spLocks noChangeArrowheads="1"/>
          </p:cNvSpPr>
          <p:nvPr/>
        </p:nvSpPr>
        <p:spPr bwMode="auto">
          <a:xfrm>
            <a:off x="1585913" y="3071813"/>
            <a:ext cx="91440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endParaRPr lang="zh-TW" altLang="en-US">
              <a:latin typeface="Times" charset="0"/>
              <a:ea typeface="Times" charset="0"/>
              <a:cs typeface="Times" charset="0"/>
            </a:endParaRPr>
          </a:p>
        </p:txBody>
      </p:sp>
      <p:graphicFrame>
        <p:nvGraphicFramePr>
          <p:cNvPr id="24585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12530509"/>
              </p:ext>
            </p:extLst>
          </p:nvPr>
        </p:nvGraphicFramePr>
        <p:xfrm>
          <a:off x="1116013" y="5013324"/>
          <a:ext cx="7169150" cy="10799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738" r:id="rId7" imgW="5969000" imgH="711200" progId="Equation.3">
                  <p:embed/>
                </p:oleObj>
              </mc:Choice>
              <mc:Fallback>
                <p:oleObj r:id="rId7" imgW="5969000" imgH="711200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5013324"/>
                        <a:ext cx="7169150" cy="107997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324" name="Rectangle 12"/>
          <p:cNvSpPr>
            <a:spLocks noChangeArrowheads="1"/>
          </p:cNvSpPr>
          <p:nvPr/>
        </p:nvSpPr>
        <p:spPr bwMode="auto">
          <a:xfrm>
            <a:off x="4243388" y="3238500"/>
            <a:ext cx="91440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endParaRPr lang="zh-TW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3326" name="Rectangle 14"/>
          <p:cNvSpPr>
            <a:spLocks noChangeArrowheads="1"/>
          </p:cNvSpPr>
          <p:nvPr/>
        </p:nvSpPr>
        <p:spPr bwMode="auto">
          <a:xfrm>
            <a:off x="1524000" y="2033588"/>
            <a:ext cx="91440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endParaRPr lang="zh-TW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3329" name="Rectangle 1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>
                <a:latin typeface="Times" charset="0"/>
                <a:ea typeface="Times" charset="0"/>
                <a:cs typeface="Times" charset="0"/>
              </a:rPr>
              <a:t>Running Time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日期版面配置區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>
                <a:latin typeface="Times" charset="0"/>
                <a:ea typeface="Times" charset="0"/>
                <a:cs typeface="Times" charset="0"/>
              </a:rPr>
              <a:t>Chapter 2</a:t>
            </a:r>
          </a:p>
        </p:txBody>
      </p:sp>
      <p:sp>
        <p:nvSpPr>
          <p:cNvPr id="8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TW">
                <a:latin typeface="Times" charset="0"/>
                <a:ea typeface="Times" charset="0"/>
                <a:cs typeface="Times" charset="0"/>
              </a:rPr>
              <a:t>P.</a:t>
            </a:r>
            <a:fld id="{D7056A95-A94E-764C-ACBE-B09FFE6B4388}" type="slidenum">
              <a:rPr lang="en-US" altLang="zh-TW">
                <a:latin typeface="Times" charset="0"/>
                <a:ea typeface="Times" charset="0"/>
                <a:cs typeface="Times" charset="0"/>
              </a:rPr>
              <a:pPr>
                <a:defRPr/>
              </a:pPr>
              <a:t>11</a:t>
            </a:fld>
            <a:endParaRPr lang="en-US" altLang="zh-TW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61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>
                <a:latin typeface="Times" charset="0"/>
                <a:ea typeface="Times" charset="0"/>
                <a:cs typeface="Times" charset="0"/>
              </a:rPr>
              <a:t>Running Time</a:t>
            </a:r>
          </a:p>
        </p:txBody>
      </p:sp>
      <p:sp>
        <p:nvSpPr>
          <p:cNvPr id="614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55650" y="2060575"/>
            <a:ext cx="7772400" cy="4114800"/>
          </a:xfrm>
        </p:spPr>
        <p:txBody>
          <a:bodyPr/>
          <a:lstStyle/>
          <a:p>
            <a:pPr lvl="1">
              <a:defRPr/>
            </a:pPr>
            <a:r>
              <a:rPr lang="en-US" altLang="zh-TW" dirty="0">
                <a:latin typeface="Times" charset="0"/>
                <a:ea typeface="Times" charset="0"/>
                <a:cs typeface="Times" charset="0"/>
              </a:rPr>
              <a:t>          for </a:t>
            </a:r>
            <a:r>
              <a:rPr lang="en-US" altLang="zh-TW" i="1" dirty="0">
                <a:latin typeface="Times" charset="0"/>
                <a:ea typeface="Times" charset="0"/>
                <a:cs typeface="Times" charset="0"/>
              </a:rPr>
              <a:t>j</a:t>
            </a:r>
            <a:r>
              <a:rPr lang="en-US" altLang="zh-TW" dirty="0">
                <a:latin typeface="Times" charset="0"/>
                <a:ea typeface="Times" charset="0"/>
                <a:cs typeface="Times" charset="0"/>
              </a:rPr>
              <a:t> = 2, 3, …, </a:t>
            </a:r>
            <a:r>
              <a:rPr lang="en-US" altLang="zh-TW" i="1" dirty="0">
                <a:latin typeface="Times" charset="0"/>
                <a:ea typeface="Times" charset="0"/>
                <a:cs typeface="Times" charset="0"/>
              </a:rPr>
              <a:t>n</a:t>
            </a:r>
            <a:r>
              <a:rPr lang="en-US" altLang="zh-TW" dirty="0">
                <a:latin typeface="Times" charset="0"/>
                <a:ea typeface="Times" charset="0"/>
                <a:cs typeface="Times" charset="0"/>
              </a:rPr>
              <a:t> : </a:t>
            </a:r>
          </a:p>
          <a:p>
            <a:pPr lvl="1">
              <a:defRPr/>
            </a:pPr>
            <a:r>
              <a:rPr lang="en-US" altLang="zh-TW" dirty="0">
                <a:latin typeface="Times" charset="0"/>
                <a:ea typeface="Times" charset="0"/>
                <a:cs typeface="Times" charset="0"/>
              </a:rPr>
              <a:t>quadratic function on </a:t>
            </a:r>
            <a:r>
              <a:rPr lang="en-US" altLang="zh-TW" i="1" dirty="0">
                <a:latin typeface="Times" charset="0"/>
                <a:ea typeface="Times" charset="0"/>
                <a:cs typeface="Times" charset="0"/>
              </a:rPr>
              <a:t>n</a:t>
            </a:r>
            <a:r>
              <a:rPr lang="en-US" altLang="zh-TW" dirty="0">
                <a:latin typeface="Times" charset="0"/>
                <a:ea typeface="Times" charset="0"/>
                <a:cs typeface="Times" charset="0"/>
              </a:rPr>
              <a:t>.</a:t>
            </a:r>
            <a:r>
              <a:rPr lang="en-US" altLang="zh-TW" sz="3200" dirty="0">
                <a:latin typeface="Times" charset="0"/>
                <a:ea typeface="Times" charset="0"/>
                <a:cs typeface="Times" charset="0"/>
              </a:rPr>
              <a:t> </a:t>
            </a:r>
          </a:p>
          <a:p>
            <a:pPr>
              <a:defRPr/>
            </a:pPr>
            <a:endParaRPr lang="zh-TW" altLang="en-US" dirty="0">
              <a:latin typeface="Times" charset="0"/>
              <a:ea typeface="Times" charset="0"/>
              <a:cs typeface="Times" charset="0"/>
            </a:endParaRPr>
          </a:p>
        </p:txBody>
      </p:sp>
      <p:graphicFrame>
        <p:nvGraphicFramePr>
          <p:cNvPr id="25605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7834681"/>
              </p:ext>
            </p:extLst>
          </p:nvPr>
        </p:nvGraphicFramePr>
        <p:xfrm>
          <a:off x="1547813" y="2133600"/>
          <a:ext cx="865187" cy="522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708" name="方程式" r:id="rId3" imgW="444114" imgH="266469" progId="Equation.3">
                  <p:embed/>
                </p:oleObj>
              </mc:Choice>
              <mc:Fallback>
                <p:oleObj name="方程式" r:id="rId3" imgW="444114" imgH="266469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7813" y="2133600"/>
                        <a:ext cx="865187" cy="522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606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16218078"/>
              </p:ext>
            </p:extLst>
          </p:nvPr>
        </p:nvGraphicFramePr>
        <p:xfrm>
          <a:off x="2124075" y="3141663"/>
          <a:ext cx="5791200" cy="2651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709" r:id="rId5" imgW="6096000" imgH="2794000" progId="Equation.3">
                  <p:embed/>
                </p:oleObj>
              </mc:Choice>
              <mc:Fallback>
                <p:oleObj r:id="rId5" imgW="6096000" imgH="2794000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24075" y="3141663"/>
                        <a:ext cx="5791200" cy="2651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版面配置區 3"/>
          <p:cNvSpPr>
            <a:spLocks noGrp="1"/>
          </p:cNvSpPr>
          <p:nvPr>
            <p:ph type="dt" sz="quarter" idx="10"/>
          </p:nvPr>
        </p:nvSpPr>
        <p:spPr>
          <a:xfrm>
            <a:off x="146051" y="6324600"/>
            <a:ext cx="1813564" cy="457200"/>
          </a:xfrm>
        </p:spPr>
        <p:txBody>
          <a:bodyPr/>
          <a:lstStyle/>
          <a:p>
            <a:pPr>
              <a:defRPr/>
            </a:pPr>
            <a:r>
              <a:rPr lang="en-US" altLang="zh-TW">
                <a:latin typeface="Times" charset="0"/>
                <a:ea typeface="Times" charset="0"/>
                <a:cs typeface="Times" charset="0"/>
              </a:rPr>
              <a:t>Chapter 2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7131051" y="6324600"/>
            <a:ext cx="1813564" cy="457200"/>
          </a:xfrm>
        </p:spPr>
        <p:txBody>
          <a:bodyPr/>
          <a:lstStyle/>
          <a:p>
            <a:pPr>
              <a:defRPr/>
            </a:pPr>
            <a:r>
              <a:rPr lang="en-US" altLang="zh-TW">
                <a:latin typeface="Times" charset="0"/>
                <a:ea typeface="Times" charset="0"/>
                <a:cs typeface="Times" charset="0"/>
              </a:rPr>
              <a:t>P.</a:t>
            </a:r>
            <a:fld id="{A8C29F50-B987-6B40-B94B-9B8ACD8F731A}" type="slidenum">
              <a:rPr lang="en-US" altLang="zh-TW">
                <a:latin typeface="Times" charset="0"/>
                <a:ea typeface="Times" charset="0"/>
                <a:cs typeface="Times" charset="0"/>
              </a:rPr>
              <a:pPr>
                <a:defRPr/>
              </a:pPr>
              <a:t>12</a:t>
            </a:fld>
            <a:endParaRPr lang="en-US" altLang="zh-TW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2060575"/>
            <a:ext cx="7762056" cy="4248150"/>
          </a:xfrm>
        </p:spPr>
        <p:txBody>
          <a:bodyPr/>
          <a:lstStyle/>
          <a:p>
            <a:pPr algn="just">
              <a:defRPr/>
            </a:pPr>
            <a:r>
              <a:rPr lang="en-US" altLang="zh-TW" dirty="0">
                <a:latin typeface="Times" charset="0"/>
                <a:ea typeface="Times" charset="0"/>
                <a:cs typeface="Times" charset="0"/>
              </a:rPr>
              <a:t>Usually, we focus on </a:t>
            </a:r>
            <a:r>
              <a:rPr lang="en-US" altLang="zh-TW">
                <a:latin typeface="Times" charset="0"/>
                <a:ea typeface="Times" charset="0"/>
                <a:cs typeface="Times" charset="0"/>
              </a:rPr>
              <a:t>finding only the </a:t>
            </a:r>
            <a:r>
              <a:rPr lang="en-US" altLang="zh-TW" b="1" i="1" dirty="0">
                <a:solidFill>
                  <a:srgbClr val="0000FF"/>
                </a:solidFill>
                <a:latin typeface="Times" charset="0"/>
                <a:ea typeface="Times" charset="0"/>
                <a:cs typeface="Times" charset="0"/>
              </a:rPr>
              <a:t>worst-case</a:t>
            </a:r>
            <a:r>
              <a:rPr lang="en-US" altLang="zh-TW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TW" b="1" i="1" dirty="0">
                <a:solidFill>
                  <a:srgbClr val="0000FF"/>
                </a:solidFill>
                <a:latin typeface="Times" charset="0"/>
                <a:ea typeface="Times" charset="0"/>
                <a:cs typeface="Times" charset="0"/>
              </a:rPr>
              <a:t>running time</a:t>
            </a:r>
            <a:endParaRPr lang="en-US" altLang="zh-TW" dirty="0">
              <a:latin typeface="Times" charset="0"/>
              <a:ea typeface="Times" charset="0"/>
              <a:cs typeface="Times" charset="0"/>
            </a:endParaRPr>
          </a:p>
          <a:p>
            <a:pPr algn="just">
              <a:defRPr/>
            </a:pPr>
            <a:r>
              <a:rPr lang="en-US" altLang="zh-TW" dirty="0">
                <a:latin typeface="Times" charset="0"/>
                <a:ea typeface="Times" charset="0"/>
                <a:cs typeface="Times" charset="0"/>
              </a:rPr>
              <a:t>Reason: </a:t>
            </a:r>
          </a:p>
          <a:p>
            <a:pPr lvl="1" algn="just">
              <a:defRPr/>
            </a:pPr>
            <a:r>
              <a:rPr lang="en-US" altLang="zh-TW" dirty="0">
                <a:latin typeface="Times" charset="0"/>
                <a:ea typeface="Times" charset="0"/>
                <a:cs typeface="Times" charset="0"/>
              </a:rPr>
              <a:t> It is an upper bound on the running time</a:t>
            </a:r>
          </a:p>
          <a:p>
            <a:pPr lvl="1" algn="just">
              <a:defRPr/>
            </a:pPr>
            <a:r>
              <a:rPr lang="en-US" altLang="zh-TW" dirty="0">
                <a:latin typeface="Times" charset="0"/>
                <a:ea typeface="Times" charset="0"/>
                <a:cs typeface="Times" charset="0"/>
              </a:rPr>
              <a:t> The worst case occurs fair often</a:t>
            </a:r>
          </a:p>
          <a:p>
            <a:pPr lvl="1" algn="just">
              <a:defRPr/>
            </a:pPr>
            <a:r>
              <a:rPr lang="en-US" altLang="zh-TW" dirty="0">
                <a:latin typeface="Times" charset="0"/>
                <a:ea typeface="Times" charset="0"/>
                <a:cs typeface="Times" charset="0"/>
              </a:rPr>
              <a:t>The average case is often as bad as the worst case. For example, the insertion sort. Again, quadratic function.</a:t>
            </a:r>
          </a:p>
        </p:txBody>
      </p:sp>
      <p:sp>
        <p:nvSpPr>
          <p:cNvPr id="14340" name="Rectangle 4"/>
          <p:cNvSpPr>
            <a:spLocks noGrp="1" noChangeArrowheads="1"/>
          </p:cNvSpPr>
          <p:nvPr>
            <p:ph type="title"/>
          </p:nvPr>
        </p:nvSpPr>
        <p:spPr>
          <a:xfrm>
            <a:off x="1150939" y="617538"/>
            <a:ext cx="7418989" cy="1143000"/>
          </a:xfrm>
        </p:spPr>
        <p:txBody>
          <a:bodyPr/>
          <a:lstStyle/>
          <a:p>
            <a:pPr>
              <a:defRPr/>
            </a:pPr>
            <a:r>
              <a:rPr lang="en-US" altLang="zh-TW" sz="4000">
                <a:latin typeface="Times" charset="0"/>
                <a:ea typeface="Times" charset="0"/>
                <a:cs typeface="Times" charset="0"/>
              </a:rPr>
              <a:t>Worst-case and average-case analysis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版面配置區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>
                <a:latin typeface="Times" charset="0"/>
                <a:ea typeface="Times" charset="0"/>
                <a:cs typeface="Times" charset="0"/>
              </a:rPr>
              <a:t>Chapter 2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TW">
                <a:latin typeface="Times" charset="0"/>
                <a:ea typeface="Times" charset="0"/>
                <a:cs typeface="Times" charset="0"/>
              </a:rPr>
              <a:t>P.</a:t>
            </a:r>
            <a:fld id="{32D19102-B78E-DD4A-845A-CC71EC9D0CED}" type="slidenum">
              <a:rPr lang="en-US" altLang="zh-TW">
                <a:latin typeface="Times" charset="0"/>
                <a:ea typeface="Times" charset="0"/>
                <a:cs typeface="Times" charset="0"/>
              </a:rPr>
              <a:pPr>
                <a:defRPr/>
              </a:pPr>
              <a:t>13</a:t>
            </a:fld>
            <a:endParaRPr lang="en-US" altLang="zh-TW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675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>
                <a:latin typeface="Times" charset="0"/>
                <a:ea typeface="Times" charset="0"/>
                <a:cs typeface="Times" charset="0"/>
              </a:rPr>
              <a:t>Order of growth</a:t>
            </a:r>
          </a:p>
        </p:txBody>
      </p:sp>
      <p:sp>
        <p:nvSpPr>
          <p:cNvPr id="675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27088" y="2060575"/>
            <a:ext cx="7772400" cy="4114800"/>
          </a:xfrm>
        </p:spPr>
        <p:txBody>
          <a:bodyPr/>
          <a:lstStyle/>
          <a:p>
            <a:pPr>
              <a:defRPr/>
            </a:pPr>
            <a:r>
              <a:rPr lang="en-US" altLang="zh-TW" dirty="0">
                <a:latin typeface="Times" charset="0"/>
                <a:ea typeface="Times" charset="0"/>
                <a:cs typeface="Times" charset="0"/>
              </a:rPr>
              <a:t>In some particular cases, we shall be interested in </a:t>
            </a:r>
            <a:r>
              <a:rPr lang="en-US" altLang="zh-TW" b="1" i="1" dirty="0">
                <a:solidFill>
                  <a:srgbClr val="0000FF"/>
                </a:solidFill>
                <a:latin typeface="Times" charset="0"/>
                <a:ea typeface="Times" charset="0"/>
                <a:cs typeface="Times" charset="0"/>
              </a:rPr>
              <a:t>average-case</a:t>
            </a:r>
            <a:r>
              <a:rPr lang="en-US" altLang="zh-TW" dirty="0">
                <a:latin typeface="Times" charset="0"/>
                <a:ea typeface="Times" charset="0"/>
                <a:cs typeface="Times" charset="0"/>
              </a:rPr>
              <a:t>, or </a:t>
            </a:r>
            <a:r>
              <a:rPr lang="en-US" altLang="zh-TW" b="1" i="1" dirty="0">
                <a:solidFill>
                  <a:srgbClr val="0000FF"/>
                </a:solidFill>
                <a:latin typeface="Times" charset="0"/>
                <a:ea typeface="Times" charset="0"/>
                <a:cs typeface="Times" charset="0"/>
              </a:rPr>
              <a:t>expected</a:t>
            </a:r>
            <a:r>
              <a:rPr lang="en-US" altLang="zh-TW" dirty="0">
                <a:latin typeface="Times" charset="0"/>
                <a:ea typeface="Times" charset="0"/>
                <a:cs typeface="Times" charset="0"/>
              </a:rPr>
              <a:t> running time of an algorithm.</a:t>
            </a:r>
          </a:p>
          <a:p>
            <a:pPr algn="just">
              <a:defRPr/>
            </a:pPr>
            <a:endParaRPr lang="en-US" altLang="zh-TW" dirty="0">
              <a:latin typeface="Times" charset="0"/>
              <a:ea typeface="Times" charset="0"/>
              <a:cs typeface="Times" charset="0"/>
            </a:endParaRPr>
          </a:p>
          <a:p>
            <a:pPr algn="just">
              <a:defRPr/>
            </a:pPr>
            <a:r>
              <a:rPr lang="en-US" altLang="zh-TW" dirty="0">
                <a:latin typeface="Times" charset="0"/>
                <a:ea typeface="Times" charset="0"/>
                <a:cs typeface="Times" charset="0"/>
              </a:rPr>
              <a:t>It is the </a:t>
            </a:r>
            <a:r>
              <a:rPr lang="en-US" altLang="zh-TW" b="1" i="1" dirty="0">
                <a:solidFill>
                  <a:srgbClr val="0000FF"/>
                </a:solidFill>
                <a:latin typeface="Times" charset="0"/>
                <a:ea typeface="Times" charset="0"/>
                <a:cs typeface="Times" charset="0"/>
              </a:rPr>
              <a:t>rate of growth</a:t>
            </a:r>
            <a:r>
              <a:rPr lang="en-US" altLang="zh-TW" dirty="0">
                <a:latin typeface="Times" charset="0"/>
                <a:ea typeface="Times" charset="0"/>
                <a:cs typeface="Times" charset="0"/>
              </a:rPr>
              <a:t>, or </a:t>
            </a:r>
            <a:r>
              <a:rPr lang="en-US" altLang="zh-TW" b="1" i="1" dirty="0">
                <a:solidFill>
                  <a:srgbClr val="0000FF"/>
                </a:solidFill>
                <a:latin typeface="Times" charset="0"/>
                <a:ea typeface="Times" charset="0"/>
                <a:cs typeface="Times" charset="0"/>
              </a:rPr>
              <a:t>order of growth</a:t>
            </a:r>
            <a:r>
              <a:rPr lang="en-US" altLang="zh-TW" dirty="0">
                <a:latin typeface="Times" charset="0"/>
                <a:ea typeface="Times" charset="0"/>
                <a:cs typeface="Times" charset="0"/>
              </a:rPr>
              <a:t>, of the running time that really interests us. </a:t>
            </a:r>
          </a:p>
          <a:p>
            <a:pPr>
              <a:defRPr/>
            </a:pPr>
            <a:endParaRPr lang="zh-TW" altLang="en-US" dirty="0">
              <a:latin typeface="Times" charset="0"/>
              <a:ea typeface="Times" charset="0"/>
              <a:cs typeface="Times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版面配置區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>
                <a:latin typeface="Times" charset="0"/>
                <a:ea typeface="Times" charset="0"/>
                <a:cs typeface="Times" charset="0"/>
              </a:rPr>
              <a:t>Chapter 2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TW">
                <a:latin typeface="Times" charset="0"/>
                <a:ea typeface="Times" charset="0"/>
                <a:cs typeface="Times" charset="0"/>
              </a:rPr>
              <a:t>P.</a:t>
            </a:r>
            <a:fld id="{4A1FBFF9-F94D-E54D-BA4B-A41F5148190F}" type="slidenum">
              <a:rPr lang="en-US" altLang="zh-TW">
                <a:latin typeface="Times" charset="0"/>
                <a:ea typeface="Times" charset="0"/>
                <a:cs typeface="Times" charset="0"/>
              </a:rPr>
              <a:pPr>
                <a:defRPr/>
              </a:pPr>
              <a:t>14</a:t>
            </a:fld>
            <a:endParaRPr lang="en-US" altLang="zh-TW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TW">
                <a:latin typeface="Times" charset="0"/>
                <a:ea typeface="Times" charset="0"/>
                <a:cs typeface="Times" charset="0"/>
              </a:rPr>
              <a:t>2.3 Designing algorithms 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98550" y="1971038"/>
            <a:ext cx="6917704" cy="4114800"/>
          </a:xfrm>
        </p:spPr>
        <p:txBody>
          <a:bodyPr/>
          <a:lstStyle/>
          <a:p>
            <a:pPr>
              <a:defRPr/>
            </a:pPr>
            <a:r>
              <a:rPr lang="en-US" altLang="zh-TW" sz="2800" dirty="0">
                <a:latin typeface="Times" charset="0"/>
                <a:ea typeface="Times" charset="0"/>
                <a:cs typeface="Times" charset="0"/>
              </a:rPr>
              <a:t>There are many ways to the design of algorithms:</a:t>
            </a:r>
          </a:p>
          <a:p>
            <a:pPr algn="just">
              <a:defRPr/>
            </a:pPr>
            <a:endParaRPr lang="en-US" altLang="zh-TW" sz="2800" dirty="0">
              <a:latin typeface="Times" charset="0"/>
              <a:ea typeface="Times" charset="0"/>
              <a:cs typeface="Times" charset="0"/>
            </a:endParaRPr>
          </a:p>
          <a:p>
            <a:pPr algn="just">
              <a:defRPr/>
            </a:pPr>
            <a:r>
              <a:rPr lang="en-US" altLang="zh-TW" sz="2800" b="1" dirty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Incremental approach</a:t>
            </a:r>
            <a:r>
              <a:rPr lang="en-US" altLang="zh-TW" sz="2800" dirty="0">
                <a:latin typeface="Times" charset="0"/>
                <a:ea typeface="Times" charset="0"/>
                <a:cs typeface="Times" charset="0"/>
              </a:rPr>
              <a:t>: insertion sort</a:t>
            </a:r>
          </a:p>
          <a:p>
            <a:pPr algn="just">
              <a:defRPr/>
            </a:pPr>
            <a:r>
              <a:rPr lang="en-US" altLang="zh-TW" sz="2800" b="1" dirty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Divide-and-conquer</a:t>
            </a:r>
            <a:r>
              <a:rPr lang="en-US" altLang="zh-TW" sz="2800" dirty="0">
                <a:latin typeface="Times" charset="0"/>
                <a:ea typeface="Times" charset="0"/>
                <a:cs typeface="Times" charset="0"/>
              </a:rPr>
              <a:t>: merge sort</a:t>
            </a:r>
          </a:p>
          <a:p>
            <a:pPr lvl="1">
              <a:defRPr/>
            </a:pPr>
            <a:r>
              <a:rPr lang="en-US" altLang="zh-TW" sz="2400" dirty="0">
                <a:latin typeface="Times" charset="0"/>
                <a:ea typeface="Times" charset="0"/>
                <a:cs typeface="Times" charset="0"/>
              </a:rPr>
              <a:t>recursion:  </a:t>
            </a:r>
          </a:p>
          <a:p>
            <a:pPr lvl="2">
              <a:defRPr/>
            </a:pPr>
            <a:r>
              <a:rPr lang="en-US" altLang="zh-TW" i="1" dirty="0">
                <a:latin typeface="Times" charset="0"/>
                <a:ea typeface="Times" charset="0"/>
                <a:cs typeface="Times" charset="0"/>
              </a:rPr>
              <a:t>divide  </a:t>
            </a:r>
            <a:r>
              <a:rPr lang="en-US" altLang="zh-TW" dirty="0">
                <a:latin typeface="Times" charset="0"/>
                <a:ea typeface="Times" charset="0"/>
                <a:cs typeface="Times" charset="0"/>
              </a:rPr>
              <a:t>    </a:t>
            </a:r>
          </a:p>
          <a:p>
            <a:pPr lvl="2">
              <a:defRPr/>
            </a:pPr>
            <a:r>
              <a:rPr lang="en-US" altLang="zh-TW" i="1" dirty="0">
                <a:latin typeface="Times" charset="0"/>
                <a:ea typeface="Times" charset="0"/>
                <a:cs typeface="Times" charset="0"/>
              </a:rPr>
              <a:t>conquer </a:t>
            </a:r>
          </a:p>
          <a:p>
            <a:pPr lvl="2">
              <a:defRPr/>
            </a:pPr>
            <a:r>
              <a:rPr lang="en-US" altLang="zh-TW" i="1" dirty="0">
                <a:latin typeface="Times" charset="0"/>
                <a:ea typeface="Times" charset="0"/>
                <a:cs typeface="Times" charset="0"/>
              </a:rPr>
              <a:t>combine</a:t>
            </a:r>
            <a:r>
              <a:rPr lang="en-US" altLang="zh-TW" dirty="0">
                <a:latin typeface="Times" charset="0"/>
                <a:ea typeface="Times" charset="0"/>
                <a:cs typeface="Times" charset="0"/>
              </a:rPr>
              <a:t> 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版面配置區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Chapter 2</a:t>
            </a:r>
          </a:p>
        </p:txBody>
      </p:sp>
      <p:sp>
        <p:nvSpPr>
          <p:cNvPr id="7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P.</a:t>
            </a:r>
            <a:fld id="{FA651C61-B677-3649-AEA0-9866AA3F4869}" type="slidenum">
              <a:rPr lang="en-US" altLang="zh-TW"/>
              <a:pPr>
                <a:defRPr/>
              </a:pPr>
              <a:t>15</a:t>
            </a:fld>
            <a:endParaRPr lang="en-US" altLang="zh-TW"/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0113" y="1844675"/>
            <a:ext cx="7704137" cy="4679950"/>
          </a:xfrm>
        </p:spPr>
        <p:txBody>
          <a:bodyPr/>
          <a:lstStyle/>
          <a:p>
            <a:pPr algn="just">
              <a:buFont typeface="Wingdings" charset="0"/>
              <a:buNone/>
              <a:defRPr/>
            </a:pPr>
            <a:r>
              <a:rPr lang="en-US" altLang="zh-TW" sz="2800" dirty="0">
                <a:latin typeface="Times New Roman" charset="0"/>
                <a:cs typeface="Arial Unicode MS" charset="0"/>
              </a:rPr>
              <a:t> 1    </a:t>
            </a:r>
            <a:r>
              <a:rPr lang="en-US" altLang="zh-TW" sz="2800" i="1" dirty="0">
                <a:latin typeface="Times New Roman" charset="0"/>
                <a:cs typeface="Arial Unicode MS" charset="0"/>
              </a:rPr>
              <a:t>n</a:t>
            </a:r>
            <a:r>
              <a:rPr lang="en-US" altLang="zh-TW" sz="2800" baseline="-25000" dirty="0">
                <a:latin typeface="Times New Roman" charset="0"/>
                <a:cs typeface="Arial Unicode MS" charset="0"/>
              </a:rPr>
              <a:t>1</a:t>
            </a:r>
            <a:r>
              <a:rPr lang="en-US" altLang="zh-TW" sz="2800" dirty="0">
                <a:latin typeface="Times New Roman" charset="0"/>
                <a:cs typeface="Arial Unicode MS" charset="0"/>
              </a:rPr>
              <a:t> </a:t>
            </a:r>
            <a:r>
              <a:rPr lang="en-US" altLang="zh-TW" sz="2800" dirty="0">
                <a:latin typeface="Times New Roman" charset="0"/>
                <a:cs typeface="Arial Unicode MS" charset="0"/>
                <a:sym typeface="Symbol" charset="0"/>
              </a:rPr>
              <a:t> </a:t>
            </a:r>
            <a:r>
              <a:rPr lang="en-US" altLang="zh-TW" sz="2800" i="1" dirty="0">
                <a:latin typeface="Times New Roman" charset="0"/>
                <a:cs typeface="Arial Unicode MS" charset="0"/>
              </a:rPr>
              <a:t>q – p </a:t>
            </a:r>
            <a:r>
              <a:rPr lang="en-US" altLang="zh-TW" sz="2800" dirty="0">
                <a:latin typeface="Times New Roman" charset="0"/>
                <a:cs typeface="Arial Unicode MS" charset="0"/>
              </a:rPr>
              <a:t>+ 1</a:t>
            </a:r>
          </a:p>
          <a:p>
            <a:pPr algn="just">
              <a:buFont typeface="Wingdings" charset="0"/>
              <a:buNone/>
              <a:defRPr/>
            </a:pPr>
            <a:r>
              <a:rPr lang="en-US" altLang="zh-TW" sz="2800" dirty="0">
                <a:latin typeface="Times New Roman" charset="0"/>
                <a:cs typeface="Arial Unicode MS" charset="0"/>
              </a:rPr>
              <a:t> 2    </a:t>
            </a:r>
            <a:r>
              <a:rPr lang="en-US" altLang="zh-TW" sz="2800" i="1" dirty="0">
                <a:latin typeface="Times New Roman" charset="0"/>
                <a:cs typeface="Arial Unicode MS" charset="0"/>
              </a:rPr>
              <a:t>n</a:t>
            </a:r>
            <a:r>
              <a:rPr lang="en-US" altLang="zh-TW" sz="2800" baseline="-25000" dirty="0">
                <a:latin typeface="Times New Roman" charset="0"/>
                <a:cs typeface="Arial Unicode MS" charset="0"/>
              </a:rPr>
              <a:t>2</a:t>
            </a:r>
            <a:r>
              <a:rPr lang="en-US" altLang="zh-TW" sz="2800" dirty="0">
                <a:latin typeface="Times New Roman" charset="0"/>
                <a:cs typeface="Arial Unicode MS" charset="0"/>
              </a:rPr>
              <a:t> </a:t>
            </a:r>
            <a:r>
              <a:rPr lang="en-US" altLang="zh-TW" sz="2800" dirty="0">
                <a:latin typeface="Times New Roman" charset="0"/>
                <a:cs typeface="Arial Unicode MS" charset="0"/>
                <a:sym typeface="Symbol" charset="0"/>
              </a:rPr>
              <a:t> </a:t>
            </a:r>
            <a:r>
              <a:rPr lang="en-US" altLang="zh-TW" sz="2800" i="1" dirty="0">
                <a:latin typeface="Times New Roman" charset="0"/>
                <a:cs typeface="Arial Unicode MS" charset="0"/>
              </a:rPr>
              <a:t>r – q </a:t>
            </a:r>
          </a:p>
          <a:p>
            <a:pPr algn="just">
              <a:buFont typeface="Wingdings" charset="0"/>
              <a:buNone/>
              <a:defRPr/>
            </a:pPr>
            <a:r>
              <a:rPr lang="en-US" altLang="zh-TW" sz="2800" dirty="0">
                <a:latin typeface="Times New Roman" charset="0"/>
                <a:cs typeface="Arial Unicode MS" charset="0"/>
              </a:rPr>
              <a:t> 3   create array </a:t>
            </a:r>
            <a:r>
              <a:rPr lang="en-US" altLang="zh-TW" sz="2800" i="1" dirty="0">
                <a:latin typeface="Times New Roman" charset="0"/>
                <a:cs typeface="Arial Unicode MS" charset="0"/>
              </a:rPr>
              <a:t>L</a:t>
            </a:r>
            <a:r>
              <a:rPr lang="en-US" altLang="zh-TW" sz="2800" dirty="0">
                <a:latin typeface="Times New Roman" charset="0"/>
                <a:cs typeface="Arial Unicode MS" charset="0"/>
              </a:rPr>
              <a:t>[1:</a:t>
            </a:r>
            <a:r>
              <a:rPr lang="en-US" altLang="zh-TW" sz="2800" i="1" dirty="0">
                <a:latin typeface="Times New Roman" charset="0"/>
                <a:cs typeface="Arial Unicode MS" charset="0"/>
              </a:rPr>
              <a:t>n</a:t>
            </a:r>
            <a:r>
              <a:rPr lang="en-US" altLang="zh-TW" sz="2800" baseline="-25000" dirty="0">
                <a:latin typeface="Times New Roman" charset="0"/>
                <a:cs typeface="Arial Unicode MS" charset="0"/>
              </a:rPr>
              <a:t>1</a:t>
            </a:r>
            <a:r>
              <a:rPr lang="en-US" altLang="zh-TW" sz="2800" dirty="0">
                <a:latin typeface="Times New Roman" charset="0"/>
                <a:cs typeface="Arial Unicode MS" charset="0"/>
              </a:rPr>
              <a:t>+1] and </a:t>
            </a:r>
            <a:r>
              <a:rPr lang="en-US" altLang="zh-TW" sz="2800" i="1" dirty="0">
                <a:latin typeface="Times New Roman" charset="0"/>
                <a:cs typeface="Arial Unicode MS" charset="0"/>
              </a:rPr>
              <a:t>R</a:t>
            </a:r>
            <a:r>
              <a:rPr lang="en-US" altLang="zh-TW" sz="2800" dirty="0">
                <a:latin typeface="Times New Roman" charset="0"/>
                <a:cs typeface="Arial Unicode MS" charset="0"/>
              </a:rPr>
              <a:t>[1:</a:t>
            </a:r>
            <a:r>
              <a:rPr lang="en-US" altLang="zh-TW" sz="2800" i="1" dirty="0">
                <a:latin typeface="Times New Roman" charset="0"/>
                <a:cs typeface="Arial Unicode MS" charset="0"/>
              </a:rPr>
              <a:t>n</a:t>
            </a:r>
            <a:r>
              <a:rPr lang="en-US" altLang="zh-TW" sz="2800" baseline="-25000" dirty="0">
                <a:latin typeface="Times New Roman" charset="0"/>
                <a:cs typeface="Arial Unicode MS" charset="0"/>
              </a:rPr>
              <a:t>2</a:t>
            </a:r>
            <a:r>
              <a:rPr lang="en-US" altLang="zh-TW" sz="2800" dirty="0">
                <a:latin typeface="Times New Roman" charset="0"/>
                <a:cs typeface="Arial Unicode MS" charset="0"/>
              </a:rPr>
              <a:t>+1]</a:t>
            </a:r>
          </a:p>
          <a:p>
            <a:pPr algn="just">
              <a:buFont typeface="Wingdings" charset="0"/>
              <a:buNone/>
              <a:defRPr/>
            </a:pPr>
            <a:r>
              <a:rPr lang="en-US" altLang="zh-TW" sz="2800" dirty="0">
                <a:latin typeface="Times New Roman" charset="0"/>
                <a:cs typeface="Arial Unicode MS" charset="0"/>
              </a:rPr>
              <a:t> 4    </a:t>
            </a:r>
            <a:r>
              <a:rPr lang="en-US" altLang="zh-TW" sz="2800" b="1" dirty="0">
                <a:latin typeface="Times New Roman" charset="0"/>
                <a:cs typeface="Arial Unicode MS" charset="0"/>
              </a:rPr>
              <a:t>for</a:t>
            </a:r>
            <a:r>
              <a:rPr lang="en-US" altLang="zh-TW" sz="2800" dirty="0">
                <a:latin typeface="Times New Roman" charset="0"/>
                <a:cs typeface="Arial Unicode MS" charset="0"/>
              </a:rPr>
              <a:t> </a:t>
            </a:r>
            <a:r>
              <a:rPr lang="en-US" altLang="zh-TW" sz="2800" i="1" dirty="0" err="1">
                <a:latin typeface="Times New Roman" charset="0"/>
                <a:cs typeface="Arial Unicode MS" charset="0"/>
              </a:rPr>
              <a:t>i</a:t>
            </a:r>
            <a:r>
              <a:rPr lang="en-US" altLang="zh-TW" sz="2800" i="1" dirty="0">
                <a:latin typeface="Times New Roman" charset="0"/>
                <a:cs typeface="Arial Unicode MS" charset="0"/>
              </a:rPr>
              <a:t> </a:t>
            </a:r>
            <a:r>
              <a:rPr lang="en-US" altLang="zh-TW" sz="2800" dirty="0">
                <a:latin typeface="Times New Roman" charset="0"/>
                <a:cs typeface="Arial Unicode MS" charset="0"/>
                <a:sym typeface="Symbol" charset="0"/>
              </a:rPr>
              <a:t> </a:t>
            </a:r>
            <a:r>
              <a:rPr lang="en-US" altLang="zh-TW" sz="2800" dirty="0">
                <a:latin typeface="Times New Roman" charset="0"/>
                <a:cs typeface="Arial Unicode MS" charset="0"/>
              </a:rPr>
              <a:t>1</a:t>
            </a:r>
            <a:r>
              <a:rPr lang="en-US" altLang="zh-TW" sz="2800" i="1" dirty="0">
                <a:latin typeface="Times New Roman" charset="0"/>
                <a:cs typeface="Arial Unicode MS" charset="0"/>
              </a:rPr>
              <a:t> </a:t>
            </a:r>
            <a:r>
              <a:rPr lang="en-US" altLang="zh-TW" sz="2800" b="1" dirty="0">
                <a:latin typeface="Times New Roman" charset="0"/>
                <a:cs typeface="Arial Unicode MS" charset="0"/>
              </a:rPr>
              <a:t>to</a:t>
            </a:r>
            <a:r>
              <a:rPr lang="en-US" altLang="zh-TW" sz="2800" i="1" dirty="0">
                <a:latin typeface="Times New Roman" charset="0"/>
                <a:cs typeface="Arial Unicode MS" charset="0"/>
              </a:rPr>
              <a:t> n</a:t>
            </a:r>
            <a:r>
              <a:rPr lang="en-US" altLang="zh-TW" sz="2800" baseline="-25000" dirty="0">
                <a:latin typeface="Times New Roman" charset="0"/>
                <a:cs typeface="Arial Unicode MS" charset="0"/>
              </a:rPr>
              <a:t>1</a:t>
            </a:r>
          </a:p>
          <a:p>
            <a:pPr algn="just">
              <a:buFont typeface="Wingdings" charset="0"/>
              <a:buNone/>
              <a:defRPr/>
            </a:pPr>
            <a:r>
              <a:rPr lang="en-US" altLang="zh-TW" sz="2800" dirty="0">
                <a:latin typeface="Times New Roman" charset="0"/>
                <a:cs typeface="Arial Unicode MS" charset="0"/>
              </a:rPr>
              <a:t> 5         </a:t>
            </a:r>
            <a:r>
              <a:rPr lang="en-US" altLang="zh-TW" sz="2800" b="1" dirty="0">
                <a:latin typeface="Times New Roman" charset="0"/>
                <a:cs typeface="Arial Unicode MS" charset="0"/>
              </a:rPr>
              <a:t>do</a:t>
            </a:r>
            <a:r>
              <a:rPr lang="en-US" altLang="zh-TW" sz="2800" dirty="0">
                <a:latin typeface="Times New Roman" charset="0"/>
                <a:cs typeface="Arial Unicode MS" charset="0"/>
              </a:rPr>
              <a:t> </a:t>
            </a:r>
            <a:r>
              <a:rPr lang="en-US" altLang="zh-TW" sz="2800" i="1" dirty="0">
                <a:latin typeface="Times New Roman" charset="0"/>
                <a:cs typeface="Arial Unicode MS" charset="0"/>
              </a:rPr>
              <a:t>L</a:t>
            </a:r>
            <a:r>
              <a:rPr lang="en-US" altLang="zh-TW" sz="2800" dirty="0">
                <a:latin typeface="Times New Roman" charset="0"/>
                <a:cs typeface="Arial Unicode MS" charset="0"/>
              </a:rPr>
              <a:t>[ </a:t>
            </a:r>
            <a:r>
              <a:rPr lang="en-US" altLang="zh-TW" sz="2800" i="1" dirty="0" err="1">
                <a:latin typeface="Times New Roman" charset="0"/>
                <a:cs typeface="Arial Unicode MS" charset="0"/>
              </a:rPr>
              <a:t>i</a:t>
            </a:r>
            <a:r>
              <a:rPr lang="en-US" altLang="zh-TW" sz="2800" i="1" dirty="0">
                <a:latin typeface="Times New Roman" charset="0"/>
                <a:cs typeface="Arial Unicode MS" charset="0"/>
              </a:rPr>
              <a:t> </a:t>
            </a:r>
            <a:r>
              <a:rPr lang="en-US" altLang="zh-TW" sz="2800" dirty="0">
                <a:latin typeface="Times New Roman" charset="0"/>
                <a:cs typeface="Arial Unicode MS" charset="0"/>
              </a:rPr>
              <a:t>] </a:t>
            </a:r>
            <a:r>
              <a:rPr lang="en-US" altLang="zh-TW" sz="2800" dirty="0">
                <a:latin typeface="Times New Roman" charset="0"/>
                <a:cs typeface="Arial Unicode MS" charset="0"/>
                <a:sym typeface="Symbol" charset="0"/>
              </a:rPr>
              <a:t></a:t>
            </a:r>
            <a:r>
              <a:rPr lang="en-US" altLang="zh-TW" sz="2800" i="1" dirty="0">
                <a:latin typeface="Times New Roman" charset="0"/>
                <a:cs typeface="Arial Unicode MS" charset="0"/>
                <a:sym typeface="Symbol" charset="0"/>
              </a:rPr>
              <a:t>A</a:t>
            </a:r>
            <a:r>
              <a:rPr lang="en-US" altLang="zh-TW" sz="2800" dirty="0">
                <a:latin typeface="Times New Roman" charset="0"/>
                <a:cs typeface="Arial Unicode MS" charset="0"/>
                <a:sym typeface="Symbol" charset="0"/>
              </a:rPr>
              <a:t>[</a:t>
            </a:r>
            <a:r>
              <a:rPr lang="en-US" altLang="zh-TW" sz="2800" i="1" dirty="0">
                <a:latin typeface="Times New Roman" charset="0"/>
                <a:cs typeface="Arial Unicode MS" charset="0"/>
                <a:sym typeface="Symbol" charset="0"/>
              </a:rPr>
              <a:t> p + </a:t>
            </a:r>
            <a:r>
              <a:rPr lang="en-US" altLang="zh-TW" sz="2800" i="1" dirty="0" err="1">
                <a:latin typeface="Times New Roman" charset="0"/>
                <a:cs typeface="Arial Unicode MS" charset="0"/>
                <a:sym typeface="Symbol" charset="0"/>
              </a:rPr>
              <a:t>i</a:t>
            </a:r>
            <a:r>
              <a:rPr lang="en-US" altLang="zh-TW" sz="2800" i="1" dirty="0">
                <a:latin typeface="Times New Roman" charset="0"/>
                <a:cs typeface="Arial Unicode MS" charset="0"/>
                <a:sym typeface="Symbol" charset="0"/>
              </a:rPr>
              <a:t> </a:t>
            </a:r>
            <a:r>
              <a:rPr lang="en-US" altLang="zh-TW" sz="2800" dirty="0">
                <a:latin typeface="Times New Roman" charset="0"/>
                <a:cs typeface="Arial Unicode MS" charset="0"/>
                <a:sym typeface="Symbol" charset="0"/>
              </a:rPr>
              <a:t>– 1</a:t>
            </a:r>
            <a:r>
              <a:rPr lang="en-US" altLang="zh-TW" sz="2800" i="1" dirty="0">
                <a:latin typeface="Times New Roman" charset="0"/>
                <a:cs typeface="Arial Unicode MS" charset="0"/>
                <a:sym typeface="Symbol" charset="0"/>
              </a:rPr>
              <a:t> </a:t>
            </a:r>
            <a:r>
              <a:rPr lang="en-US" altLang="zh-TW" sz="2800" dirty="0">
                <a:latin typeface="Times New Roman" charset="0"/>
                <a:cs typeface="Arial Unicode MS" charset="0"/>
                <a:sym typeface="Symbol" charset="0"/>
              </a:rPr>
              <a:t>]</a:t>
            </a:r>
            <a:endParaRPr lang="en-US" altLang="zh-TW" sz="2800" dirty="0">
              <a:latin typeface="Times New Roman" charset="0"/>
              <a:cs typeface="Arial Unicode MS" charset="0"/>
            </a:endParaRPr>
          </a:p>
          <a:p>
            <a:pPr algn="just">
              <a:buFont typeface="Wingdings" charset="0"/>
              <a:buNone/>
              <a:defRPr/>
            </a:pPr>
            <a:r>
              <a:rPr lang="en-US" altLang="zh-TW" sz="2800" dirty="0">
                <a:latin typeface="Times New Roman" charset="0"/>
                <a:cs typeface="Arial Unicode MS" charset="0"/>
              </a:rPr>
              <a:t> 6    </a:t>
            </a:r>
            <a:r>
              <a:rPr lang="en-US" altLang="zh-TW" sz="2800" b="1" dirty="0">
                <a:latin typeface="Times New Roman" charset="0"/>
                <a:cs typeface="Arial Unicode MS" charset="0"/>
              </a:rPr>
              <a:t>for</a:t>
            </a:r>
            <a:r>
              <a:rPr lang="en-US" altLang="zh-TW" sz="2800" dirty="0">
                <a:latin typeface="Times New Roman" charset="0"/>
                <a:cs typeface="Arial Unicode MS" charset="0"/>
              </a:rPr>
              <a:t> </a:t>
            </a:r>
            <a:r>
              <a:rPr lang="en-US" altLang="zh-TW" sz="2800" i="1" dirty="0">
                <a:latin typeface="Times New Roman" charset="0"/>
                <a:cs typeface="Arial Unicode MS" charset="0"/>
              </a:rPr>
              <a:t>j</a:t>
            </a:r>
            <a:r>
              <a:rPr lang="en-US" altLang="zh-TW" sz="2800" dirty="0">
                <a:latin typeface="Times New Roman" charset="0"/>
                <a:cs typeface="Arial Unicode MS" charset="0"/>
              </a:rPr>
              <a:t> </a:t>
            </a:r>
            <a:r>
              <a:rPr lang="en-US" altLang="zh-TW" sz="2800" dirty="0">
                <a:latin typeface="Times New Roman" charset="0"/>
                <a:cs typeface="Arial Unicode MS" charset="0"/>
                <a:sym typeface="Symbol" charset="0"/>
              </a:rPr>
              <a:t> </a:t>
            </a:r>
            <a:r>
              <a:rPr lang="en-US" altLang="zh-TW" sz="2800" i="1" dirty="0">
                <a:latin typeface="Times New Roman" charset="0"/>
                <a:cs typeface="Arial Unicode MS" charset="0"/>
              </a:rPr>
              <a:t>1 </a:t>
            </a:r>
            <a:r>
              <a:rPr lang="en-US" altLang="zh-TW" sz="2800" b="1" i="1" dirty="0">
                <a:latin typeface="Times New Roman" charset="0"/>
                <a:cs typeface="Arial Unicode MS" charset="0"/>
              </a:rPr>
              <a:t>to</a:t>
            </a:r>
            <a:r>
              <a:rPr lang="en-US" altLang="zh-TW" sz="2800" i="1" dirty="0">
                <a:latin typeface="Times New Roman" charset="0"/>
                <a:cs typeface="Arial Unicode MS" charset="0"/>
              </a:rPr>
              <a:t> n</a:t>
            </a:r>
            <a:r>
              <a:rPr lang="en-US" altLang="zh-TW" sz="2800" i="1" baseline="-25000" dirty="0">
                <a:latin typeface="Times New Roman" charset="0"/>
                <a:cs typeface="Arial Unicode MS" charset="0"/>
              </a:rPr>
              <a:t>2</a:t>
            </a:r>
          </a:p>
          <a:p>
            <a:pPr algn="just">
              <a:buFont typeface="Wingdings" charset="0"/>
              <a:buNone/>
              <a:defRPr/>
            </a:pPr>
            <a:r>
              <a:rPr lang="en-US" altLang="zh-TW" sz="2800" dirty="0">
                <a:latin typeface="Times New Roman" charset="0"/>
                <a:cs typeface="Arial Unicode MS" charset="0"/>
              </a:rPr>
              <a:t> 7	      </a:t>
            </a:r>
            <a:r>
              <a:rPr lang="en-US" altLang="zh-TW" sz="2800" b="1" dirty="0">
                <a:latin typeface="Times New Roman" charset="0"/>
                <a:cs typeface="Arial Unicode MS" charset="0"/>
              </a:rPr>
              <a:t>do</a:t>
            </a:r>
            <a:r>
              <a:rPr lang="en-US" altLang="zh-TW" sz="2800" dirty="0">
                <a:latin typeface="Times New Roman" charset="0"/>
                <a:cs typeface="Arial Unicode MS" charset="0"/>
              </a:rPr>
              <a:t> </a:t>
            </a:r>
            <a:r>
              <a:rPr lang="en-US" altLang="zh-TW" sz="2800" i="1" dirty="0">
                <a:latin typeface="Times New Roman" charset="0"/>
                <a:cs typeface="Arial Unicode MS" charset="0"/>
              </a:rPr>
              <a:t>R</a:t>
            </a:r>
            <a:r>
              <a:rPr lang="en-US" altLang="zh-TW" sz="2800" dirty="0">
                <a:latin typeface="Times New Roman" charset="0"/>
                <a:cs typeface="Arial Unicode MS" charset="0"/>
              </a:rPr>
              <a:t>[ </a:t>
            </a:r>
            <a:r>
              <a:rPr lang="en-US" altLang="zh-TW" sz="2800" i="1" dirty="0" err="1">
                <a:latin typeface="Times New Roman" charset="0"/>
                <a:cs typeface="Arial Unicode MS" charset="0"/>
              </a:rPr>
              <a:t>i</a:t>
            </a:r>
            <a:r>
              <a:rPr lang="en-US" altLang="zh-TW" sz="2800" i="1" dirty="0">
                <a:latin typeface="Times New Roman" charset="0"/>
                <a:cs typeface="Arial Unicode MS" charset="0"/>
              </a:rPr>
              <a:t> </a:t>
            </a:r>
            <a:r>
              <a:rPr lang="en-US" altLang="zh-TW" sz="2800" dirty="0">
                <a:latin typeface="Times New Roman" charset="0"/>
                <a:cs typeface="Arial Unicode MS" charset="0"/>
              </a:rPr>
              <a:t>] </a:t>
            </a:r>
            <a:r>
              <a:rPr lang="en-US" altLang="zh-TW" sz="2800" dirty="0">
                <a:latin typeface="Times New Roman" charset="0"/>
                <a:cs typeface="Arial Unicode MS" charset="0"/>
                <a:sym typeface="Symbol" charset="0"/>
              </a:rPr>
              <a:t></a:t>
            </a:r>
            <a:r>
              <a:rPr lang="en-US" altLang="zh-TW" sz="2800" i="1" dirty="0">
                <a:latin typeface="Times New Roman" charset="0"/>
                <a:cs typeface="Arial Unicode MS" charset="0"/>
                <a:sym typeface="Symbol" charset="0"/>
              </a:rPr>
              <a:t>A</a:t>
            </a:r>
            <a:r>
              <a:rPr lang="en-US" altLang="zh-TW" sz="2800" dirty="0">
                <a:latin typeface="Times New Roman" charset="0"/>
                <a:cs typeface="Arial Unicode MS" charset="0"/>
                <a:sym typeface="Symbol" charset="0"/>
              </a:rPr>
              <a:t>[ </a:t>
            </a:r>
            <a:r>
              <a:rPr lang="en-US" altLang="zh-TW" sz="2800" i="1" dirty="0">
                <a:latin typeface="Times New Roman" charset="0"/>
                <a:cs typeface="Arial Unicode MS" charset="0"/>
                <a:sym typeface="Symbol" charset="0"/>
              </a:rPr>
              <a:t>q + j </a:t>
            </a:r>
            <a:r>
              <a:rPr lang="en-US" altLang="zh-TW" sz="2800" dirty="0">
                <a:latin typeface="Times New Roman" charset="0"/>
                <a:cs typeface="Arial Unicode MS" charset="0"/>
                <a:sym typeface="Symbol" charset="0"/>
              </a:rPr>
              <a:t>]</a:t>
            </a:r>
            <a:endParaRPr lang="en-US" altLang="zh-TW" sz="2800" dirty="0">
              <a:latin typeface="Times New Roman" charset="0"/>
              <a:cs typeface="Arial Unicode MS" charset="0"/>
            </a:endParaRPr>
          </a:p>
          <a:p>
            <a:pPr algn="just">
              <a:buFont typeface="Wingdings" charset="0"/>
              <a:buNone/>
              <a:defRPr/>
            </a:pPr>
            <a:r>
              <a:rPr lang="en-US" altLang="zh-TW" sz="2800" dirty="0">
                <a:latin typeface="Times New Roman" charset="0"/>
                <a:cs typeface="Arial Unicode MS" charset="0"/>
              </a:rPr>
              <a:t> 8      </a:t>
            </a:r>
            <a:r>
              <a:rPr lang="en-US" altLang="zh-TW" sz="2800" i="1" dirty="0">
                <a:latin typeface="Times New Roman" charset="0"/>
                <a:cs typeface="Arial Unicode MS" charset="0"/>
              </a:rPr>
              <a:t>L</a:t>
            </a:r>
            <a:r>
              <a:rPr lang="en-US" altLang="zh-TW" sz="2800" dirty="0">
                <a:latin typeface="Times New Roman" charset="0"/>
                <a:cs typeface="Arial Unicode MS" charset="0"/>
              </a:rPr>
              <a:t>[</a:t>
            </a:r>
            <a:r>
              <a:rPr lang="en-US" altLang="zh-TW" sz="2800" i="1" dirty="0">
                <a:latin typeface="Times New Roman" charset="0"/>
                <a:cs typeface="Arial Unicode MS" charset="0"/>
              </a:rPr>
              <a:t>n</a:t>
            </a:r>
            <a:r>
              <a:rPr lang="en-US" altLang="zh-TW" sz="2800" baseline="-25000" dirty="0">
                <a:latin typeface="Times New Roman" charset="0"/>
                <a:cs typeface="Arial Unicode MS" charset="0"/>
              </a:rPr>
              <a:t>1</a:t>
            </a:r>
            <a:r>
              <a:rPr lang="en-US" altLang="zh-TW" sz="2800" i="1" baseline="-25000" dirty="0">
                <a:latin typeface="Times New Roman" charset="0"/>
                <a:cs typeface="Arial Unicode MS" charset="0"/>
              </a:rPr>
              <a:t> </a:t>
            </a:r>
            <a:r>
              <a:rPr lang="en-US" altLang="zh-TW" sz="2800" i="1" dirty="0">
                <a:latin typeface="Times New Roman" charset="0"/>
                <a:cs typeface="Arial Unicode MS" charset="0"/>
              </a:rPr>
              <a:t>+ </a:t>
            </a:r>
            <a:r>
              <a:rPr lang="en-US" altLang="zh-TW" sz="2800" dirty="0">
                <a:latin typeface="Times New Roman" charset="0"/>
                <a:cs typeface="Arial Unicode MS" charset="0"/>
              </a:rPr>
              <a:t>1] </a:t>
            </a:r>
            <a:r>
              <a:rPr lang="en-US" altLang="zh-TW" sz="2800" dirty="0">
                <a:latin typeface="Times New Roman" charset="0"/>
                <a:cs typeface="Arial Unicode MS" charset="0"/>
                <a:sym typeface="Symbol" charset="0"/>
              </a:rPr>
              <a:t>  </a:t>
            </a:r>
          </a:p>
          <a:p>
            <a:pPr algn="just">
              <a:buFont typeface="Wingdings" charset="0"/>
              <a:buNone/>
              <a:defRPr/>
            </a:pPr>
            <a:r>
              <a:rPr lang="en-US" altLang="zh-TW" sz="2800" dirty="0">
                <a:latin typeface="Times New Roman" charset="0"/>
                <a:cs typeface="Arial Unicode MS" charset="0"/>
                <a:sym typeface="Symbol" charset="0"/>
              </a:rPr>
              <a:t> 9      </a:t>
            </a:r>
            <a:r>
              <a:rPr lang="en-US" altLang="zh-TW" sz="2800" i="1" dirty="0">
                <a:latin typeface="Times New Roman" charset="0"/>
                <a:cs typeface="Arial Unicode MS" charset="0"/>
              </a:rPr>
              <a:t>R</a:t>
            </a:r>
            <a:r>
              <a:rPr lang="en-US" altLang="zh-TW" sz="2800" dirty="0">
                <a:latin typeface="Times New Roman" charset="0"/>
                <a:cs typeface="Arial Unicode MS" charset="0"/>
              </a:rPr>
              <a:t>[</a:t>
            </a:r>
            <a:r>
              <a:rPr lang="en-US" altLang="zh-TW" sz="2800" i="1" dirty="0">
                <a:latin typeface="Times New Roman" charset="0"/>
                <a:cs typeface="Arial Unicode MS" charset="0"/>
              </a:rPr>
              <a:t>n</a:t>
            </a:r>
            <a:r>
              <a:rPr lang="en-US" altLang="zh-TW" sz="2800" baseline="-25000" dirty="0">
                <a:latin typeface="Times New Roman" charset="0"/>
                <a:cs typeface="Arial Unicode MS" charset="0"/>
              </a:rPr>
              <a:t>2</a:t>
            </a:r>
            <a:r>
              <a:rPr lang="en-US" altLang="zh-TW" sz="2800" i="1" baseline="-25000" dirty="0">
                <a:latin typeface="Times New Roman" charset="0"/>
                <a:cs typeface="Arial Unicode MS" charset="0"/>
              </a:rPr>
              <a:t> </a:t>
            </a:r>
            <a:r>
              <a:rPr lang="en-US" altLang="zh-TW" sz="2800" i="1" dirty="0">
                <a:latin typeface="Times New Roman" charset="0"/>
                <a:cs typeface="Arial Unicode MS" charset="0"/>
              </a:rPr>
              <a:t>+ </a:t>
            </a:r>
            <a:r>
              <a:rPr lang="en-US" altLang="zh-TW" sz="2800" dirty="0">
                <a:latin typeface="Times New Roman" charset="0"/>
                <a:cs typeface="Arial Unicode MS" charset="0"/>
              </a:rPr>
              <a:t>1] </a:t>
            </a:r>
            <a:r>
              <a:rPr lang="en-US" altLang="zh-TW" sz="2800" dirty="0">
                <a:latin typeface="Times New Roman" charset="0"/>
                <a:cs typeface="Arial Unicode MS" charset="0"/>
                <a:sym typeface="Symbol" charset="0"/>
              </a:rPr>
              <a:t> </a:t>
            </a:r>
          </a:p>
        </p:txBody>
      </p:sp>
      <p:sp>
        <p:nvSpPr>
          <p:cNvPr id="33796" name="Rectangle 4"/>
          <p:cNvSpPr>
            <a:spLocks noChangeArrowheads="1"/>
          </p:cNvSpPr>
          <p:nvPr/>
        </p:nvSpPr>
        <p:spPr bwMode="auto">
          <a:xfrm>
            <a:off x="2214563" y="18478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endParaRPr lang="zh-TW" altLang="en-US"/>
          </a:p>
        </p:txBody>
      </p:sp>
      <p:sp>
        <p:nvSpPr>
          <p:cNvPr id="33799" name="Rectangle 7"/>
          <p:cNvSpPr>
            <a:spLocks noGrp="1" noChangeArrowheads="1"/>
          </p:cNvSpPr>
          <p:nvPr>
            <p:ph type="title"/>
          </p:nvPr>
        </p:nvSpPr>
        <p:spPr>
          <a:xfrm>
            <a:off x="811213" y="548680"/>
            <a:ext cx="7793037" cy="1143000"/>
          </a:xfrm>
        </p:spPr>
        <p:txBody>
          <a:bodyPr/>
          <a:lstStyle/>
          <a:p>
            <a:pPr>
              <a:defRPr/>
            </a:pPr>
            <a:r>
              <a:rPr lang="en-US" altLang="zh-TW" sz="6000" dirty="0">
                <a:latin typeface="Times New Roman" charset="0"/>
                <a:cs typeface="Times New Roman" charset="0"/>
              </a:rPr>
              <a:t>   </a:t>
            </a:r>
            <a:r>
              <a:rPr lang="en-US" altLang="zh-TW" sz="3600" dirty="0"/>
              <a:t>Merge(</a:t>
            </a:r>
            <a:r>
              <a:rPr lang="en-US" altLang="zh-TW" sz="3600" i="1" dirty="0"/>
              <a:t>A</a:t>
            </a:r>
            <a:r>
              <a:rPr lang="en-US" altLang="zh-TW" sz="3600" dirty="0"/>
              <a:t>, </a:t>
            </a:r>
            <a:r>
              <a:rPr lang="en-US" altLang="zh-TW" sz="3600" i="1" dirty="0"/>
              <a:t>p</a:t>
            </a:r>
            <a:r>
              <a:rPr lang="en-US" altLang="zh-TW" sz="3600" dirty="0"/>
              <a:t>, </a:t>
            </a:r>
            <a:r>
              <a:rPr lang="en-US" altLang="zh-TW" sz="3600" i="1" dirty="0"/>
              <a:t>q</a:t>
            </a:r>
            <a:r>
              <a:rPr lang="en-US" altLang="zh-TW" sz="3600" dirty="0"/>
              <a:t>, </a:t>
            </a:r>
            <a:r>
              <a:rPr lang="en-US" altLang="zh-TW" sz="3600" i="1" dirty="0"/>
              <a:t>r</a:t>
            </a:r>
            <a:r>
              <a:rPr lang="en-US" altLang="zh-TW" sz="3600" dirty="0"/>
              <a:t>)</a:t>
            </a:r>
            <a:r>
              <a:rPr lang="en-US" altLang="zh-TW" sz="6000" dirty="0"/>
              <a:t> </a:t>
            </a:r>
            <a:endParaRPr lang="en-US" altLang="zh-TW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版面配置區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Chapter 2</a:t>
            </a:r>
          </a:p>
        </p:txBody>
      </p:sp>
      <p:sp>
        <p:nvSpPr>
          <p:cNvPr id="7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P.</a:t>
            </a:r>
            <a:fld id="{97503BAC-D2A4-A146-B011-D700B906C73D}" type="slidenum">
              <a:rPr lang="en-US" altLang="zh-TW"/>
              <a:pPr>
                <a:defRPr/>
              </a:pPr>
              <a:t>16</a:t>
            </a:fld>
            <a:endParaRPr lang="en-US" altLang="zh-TW"/>
          </a:p>
        </p:txBody>
      </p:sp>
      <p:sp>
        <p:nvSpPr>
          <p:cNvPr id="7475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547813" y="1989138"/>
            <a:ext cx="6408737" cy="4679950"/>
          </a:xfrm>
        </p:spPr>
        <p:txBody>
          <a:bodyPr/>
          <a:lstStyle/>
          <a:p>
            <a:pPr algn="just">
              <a:buFont typeface="Wingdings" charset="0"/>
              <a:buNone/>
              <a:defRPr/>
            </a:pPr>
            <a:r>
              <a:rPr lang="en-US" altLang="zh-TW" sz="2800" dirty="0">
                <a:latin typeface="Times New Roman" charset="0"/>
                <a:cs typeface="Arial Unicode MS" charset="0"/>
                <a:sym typeface="Symbol" charset="0"/>
              </a:rPr>
              <a:t>10     </a:t>
            </a:r>
            <a:r>
              <a:rPr lang="en-US" altLang="zh-TW" sz="2800" i="1" dirty="0" err="1">
                <a:latin typeface="Times New Roman" charset="0"/>
                <a:cs typeface="Arial Unicode MS" charset="0"/>
              </a:rPr>
              <a:t>i</a:t>
            </a:r>
            <a:r>
              <a:rPr lang="en-US" altLang="zh-TW" sz="2800" i="1" dirty="0">
                <a:latin typeface="Times New Roman" charset="0"/>
                <a:cs typeface="Arial Unicode MS" charset="0"/>
              </a:rPr>
              <a:t> </a:t>
            </a:r>
            <a:r>
              <a:rPr lang="en-US" altLang="zh-TW" sz="2800" dirty="0">
                <a:latin typeface="Times New Roman" charset="0"/>
                <a:cs typeface="Arial Unicode MS" charset="0"/>
                <a:sym typeface="Symbol" charset="0"/>
              </a:rPr>
              <a:t></a:t>
            </a:r>
            <a:r>
              <a:rPr lang="en-US" altLang="zh-TW" sz="2800" dirty="0">
                <a:latin typeface="Times New Roman" charset="0"/>
                <a:cs typeface="Arial Unicode MS" charset="0"/>
              </a:rPr>
              <a:t>1</a:t>
            </a:r>
            <a:r>
              <a:rPr lang="en-US" altLang="zh-TW" sz="2800" i="1" dirty="0">
                <a:latin typeface="Times New Roman" charset="0"/>
                <a:cs typeface="Arial Unicode MS" charset="0"/>
              </a:rPr>
              <a:t> </a:t>
            </a:r>
          </a:p>
          <a:p>
            <a:pPr algn="just">
              <a:buFont typeface="Wingdings" charset="0"/>
              <a:buNone/>
              <a:defRPr/>
            </a:pPr>
            <a:r>
              <a:rPr lang="en-US" altLang="zh-TW" sz="2800" dirty="0">
                <a:latin typeface="Times New Roman" charset="0"/>
                <a:cs typeface="Arial Unicode MS" charset="0"/>
              </a:rPr>
              <a:t>11</a:t>
            </a:r>
            <a:r>
              <a:rPr lang="en-US" altLang="zh-TW" sz="2800" i="1" dirty="0">
                <a:latin typeface="Times New Roman" charset="0"/>
                <a:cs typeface="Arial Unicode MS" charset="0"/>
              </a:rPr>
              <a:t>     j </a:t>
            </a:r>
            <a:r>
              <a:rPr lang="en-US" altLang="zh-TW" sz="2800" dirty="0">
                <a:latin typeface="Times New Roman" charset="0"/>
                <a:cs typeface="Arial Unicode MS" charset="0"/>
                <a:sym typeface="Symbol" charset="0"/>
              </a:rPr>
              <a:t></a:t>
            </a:r>
            <a:r>
              <a:rPr lang="en-US" altLang="zh-TW" sz="2800" dirty="0">
                <a:latin typeface="Times New Roman" charset="0"/>
                <a:cs typeface="Arial Unicode MS" charset="0"/>
              </a:rPr>
              <a:t>1</a:t>
            </a:r>
            <a:r>
              <a:rPr lang="en-US" altLang="zh-TW" sz="2800" i="1" dirty="0">
                <a:latin typeface="Times New Roman" charset="0"/>
                <a:cs typeface="Arial Unicode MS" charset="0"/>
              </a:rPr>
              <a:t> </a:t>
            </a:r>
          </a:p>
          <a:p>
            <a:pPr algn="just">
              <a:buFont typeface="Wingdings" charset="0"/>
              <a:buNone/>
              <a:defRPr/>
            </a:pPr>
            <a:r>
              <a:rPr lang="en-US" altLang="zh-TW" sz="2800" dirty="0">
                <a:latin typeface="Times New Roman" charset="0"/>
                <a:cs typeface="Arial Unicode MS" charset="0"/>
              </a:rPr>
              <a:t>12</a:t>
            </a:r>
            <a:r>
              <a:rPr lang="en-US" altLang="zh-TW" sz="2800" i="1" dirty="0">
                <a:latin typeface="Times New Roman" charset="0"/>
                <a:cs typeface="Arial Unicode MS" charset="0"/>
              </a:rPr>
              <a:t>   </a:t>
            </a:r>
            <a:r>
              <a:rPr lang="en-US" altLang="zh-TW" sz="2800" b="1" dirty="0">
                <a:latin typeface="Times New Roman" charset="0"/>
                <a:cs typeface="Arial Unicode MS" charset="0"/>
              </a:rPr>
              <a:t>for</a:t>
            </a:r>
            <a:r>
              <a:rPr lang="en-US" altLang="zh-TW" sz="2800" i="1" dirty="0">
                <a:latin typeface="Times New Roman" charset="0"/>
                <a:cs typeface="Arial Unicode MS" charset="0"/>
              </a:rPr>
              <a:t> k </a:t>
            </a:r>
            <a:r>
              <a:rPr lang="en-US" altLang="zh-TW" sz="2800" dirty="0">
                <a:latin typeface="Times New Roman" charset="0"/>
                <a:cs typeface="Arial Unicode MS" charset="0"/>
                <a:sym typeface="Symbol" charset="0"/>
              </a:rPr>
              <a:t> </a:t>
            </a:r>
            <a:r>
              <a:rPr lang="en-US" altLang="zh-TW" sz="2800" i="1" dirty="0">
                <a:latin typeface="Times New Roman" charset="0"/>
                <a:cs typeface="Arial Unicode MS" charset="0"/>
              </a:rPr>
              <a:t>p</a:t>
            </a:r>
            <a:r>
              <a:rPr lang="en-US" altLang="zh-TW" sz="2800" dirty="0">
                <a:latin typeface="Times New Roman" charset="0"/>
                <a:cs typeface="Arial Unicode MS" charset="0"/>
              </a:rPr>
              <a:t> </a:t>
            </a:r>
            <a:r>
              <a:rPr lang="en-US" altLang="zh-TW" sz="2800" b="1" dirty="0">
                <a:latin typeface="Times New Roman" charset="0"/>
                <a:cs typeface="Arial Unicode MS" charset="0"/>
              </a:rPr>
              <a:t>to</a:t>
            </a:r>
            <a:r>
              <a:rPr lang="en-US" altLang="zh-TW" sz="2800" dirty="0">
                <a:latin typeface="Times New Roman" charset="0"/>
                <a:cs typeface="Arial Unicode MS" charset="0"/>
              </a:rPr>
              <a:t> </a:t>
            </a:r>
            <a:r>
              <a:rPr lang="en-US" altLang="zh-TW" sz="2800" i="1" dirty="0">
                <a:latin typeface="Times New Roman" charset="0"/>
                <a:cs typeface="Arial Unicode MS" charset="0"/>
              </a:rPr>
              <a:t>r</a:t>
            </a:r>
          </a:p>
          <a:p>
            <a:pPr algn="just">
              <a:buFont typeface="Wingdings" charset="0"/>
              <a:buNone/>
              <a:defRPr/>
            </a:pPr>
            <a:r>
              <a:rPr lang="en-US" altLang="zh-TW" sz="2800" dirty="0">
                <a:latin typeface="Times New Roman" charset="0"/>
                <a:cs typeface="Arial Unicode MS" charset="0"/>
              </a:rPr>
              <a:t>13</a:t>
            </a:r>
            <a:r>
              <a:rPr lang="en-US" altLang="zh-TW" sz="2800" i="1" dirty="0">
                <a:latin typeface="Times New Roman" charset="0"/>
                <a:cs typeface="Arial Unicode MS" charset="0"/>
              </a:rPr>
              <a:t>       </a:t>
            </a:r>
            <a:r>
              <a:rPr lang="en-US" altLang="zh-TW" sz="2800" b="1" dirty="0">
                <a:latin typeface="Times New Roman" charset="0"/>
                <a:cs typeface="Arial Unicode MS" charset="0"/>
              </a:rPr>
              <a:t>do if</a:t>
            </a:r>
            <a:r>
              <a:rPr lang="en-US" altLang="zh-TW" sz="2800" dirty="0">
                <a:latin typeface="Times New Roman" charset="0"/>
                <a:cs typeface="Arial Unicode MS" charset="0"/>
              </a:rPr>
              <a:t>  </a:t>
            </a:r>
            <a:r>
              <a:rPr lang="en-US" altLang="zh-TW" sz="2800" i="1" dirty="0">
                <a:latin typeface="Times New Roman" charset="0"/>
                <a:cs typeface="Arial Unicode MS" charset="0"/>
              </a:rPr>
              <a:t>L</a:t>
            </a:r>
            <a:r>
              <a:rPr lang="en-US" altLang="zh-TW" sz="2800" dirty="0">
                <a:latin typeface="Times New Roman" charset="0"/>
                <a:cs typeface="Arial Unicode MS" charset="0"/>
                <a:sym typeface="Symbol" charset="0"/>
              </a:rPr>
              <a:t>[ </a:t>
            </a:r>
            <a:r>
              <a:rPr lang="en-US" altLang="zh-TW" sz="2800" i="1" dirty="0" err="1">
                <a:latin typeface="Times New Roman" charset="0"/>
                <a:cs typeface="Arial Unicode MS" charset="0"/>
                <a:sym typeface="Symbol" charset="0"/>
              </a:rPr>
              <a:t>i</a:t>
            </a:r>
            <a:r>
              <a:rPr lang="en-US" altLang="zh-TW" sz="2800" dirty="0">
                <a:latin typeface="Times New Roman" charset="0"/>
                <a:cs typeface="Arial Unicode MS" charset="0"/>
                <a:sym typeface="Symbol" charset="0"/>
              </a:rPr>
              <a:t> ] </a:t>
            </a:r>
            <a:r>
              <a:rPr lang="en-US" altLang="zh-TW" sz="2800" i="1" dirty="0">
                <a:latin typeface="Times New Roman" charset="0"/>
                <a:cs typeface="Arial Unicode MS" charset="0"/>
                <a:sym typeface="Symbol" charset="0"/>
              </a:rPr>
              <a:t> R</a:t>
            </a:r>
            <a:r>
              <a:rPr lang="en-US" altLang="zh-TW" sz="2800" dirty="0">
                <a:latin typeface="Times New Roman" charset="0"/>
                <a:cs typeface="Arial Unicode MS" charset="0"/>
                <a:sym typeface="Symbol" charset="0"/>
              </a:rPr>
              <a:t>[</a:t>
            </a:r>
            <a:r>
              <a:rPr lang="en-US" altLang="zh-TW" sz="2800" i="1" dirty="0">
                <a:latin typeface="Times New Roman" charset="0"/>
                <a:cs typeface="Arial Unicode MS" charset="0"/>
                <a:sym typeface="Symbol" charset="0"/>
              </a:rPr>
              <a:t> j </a:t>
            </a:r>
            <a:r>
              <a:rPr lang="en-US" altLang="zh-TW" sz="2800" dirty="0">
                <a:latin typeface="Times New Roman" charset="0"/>
                <a:cs typeface="Arial Unicode MS" charset="0"/>
                <a:sym typeface="Symbol" charset="0"/>
              </a:rPr>
              <a:t>]</a:t>
            </a:r>
          </a:p>
          <a:p>
            <a:pPr algn="just">
              <a:buFont typeface="Wingdings" charset="0"/>
              <a:buNone/>
              <a:defRPr/>
            </a:pPr>
            <a:r>
              <a:rPr lang="en-US" altLang="zh-TW" sz="2800" dirty="0">
                <a:latin typeface="Times New Roman" charset="0"/>
                <a:cs typeface="Arial Unicode MS" charset="0"/>
                <a:sym typeface="Symbol" charset="0"/>
              </a:rPr>
              <a:t>14</a:t>
            </a:r>
            <a:r>
              <a:rPr lang="en-US" altLang="zh-TW" sz="2800" i="1" dirty="0">
                <a:latin typeface="Times New Roman" charset="0"/>
                <a:cs typeface="Arial Unicode MS" charset="0"/>
                <a:sym typeface="Symbol" charset="0"/>
              </a:rPr>
              <a:t>  	 	</a:t>
            </a:r>
            <a:r>
              <a:rPr lang="en-US" altLang="zh-TW" sz="2800" b="1" dirty="0">
                <a:latin typeface="Times New Roman" charset="0"/>
                <a:cs typeface="Arial Unicode MS" charset="0"/>
                <a:sym typeface="Symbol" charset="0"/>
              </a:rPr>
              <a:t>then</a:t>
            </a:r>
            <a:r>
              <a:rPr lang="en-US" altLang="zh-TW" sz="2800" i="1" dirty="0">
                <a:latin typeface="Times New Roman" charset="0"/>
                <a:cs typeface="Arial Unicode MS" charset="0"/>
                <a:sym typeface="Symbol" charset="0"/>
              </a:rPr>
              <a:t> 	A</a:t>
            </a:r>
            <a:r>
              <a:rPr lang="en-US" altLang="zh-TW" sz="2800" dirty="0">
                <a:latin typeface="Times New Roman" charset="0"/>
                <a:cs typeface="Arial Unicode MS" charset="0"/>
                <a:sym typeface="Symbol" charset="0"/>
              </a:rPr>
              <a:t>[</a:t>
            </a:r>
            <a:r>
              <a:rPr lang="en-US" altLang="zh-TW" sz="2800" i="1" dirty="0">
                <a:latin typeface="Times New Roman" charset="0"/>
                <a:cs typeface="Arial Unicode MS" charset="0"/>
                <a:sym typeface="Symbol" charset="0"/>
              </a:rPr>
              <a:t> k </a:t>
            </a:r>
            <a:r>
              <a:rPr lang="en-US" altLang="zh-TW" sz="2800" dirty="0">
                <a:latin typeface="Times New Roman" charset="0"/>
                <a:cs typeface="Arial Unicode MS" charset="0"/>
                <a:sym typeface="Symbol" charset="0"/>
              </a:rPr>
              <a:t>]</a:t>
            </a:r>
            <a:r>
              <a:rPr lang="en-US" altLang="zh-TW" sz="2800" i="1" dirty="0">
                <a:latin typeface="Times New Roman" charset="0"/>
                <a:cs typeface="Arial Unicode MS" charset="0"/>
                <a:sym typeface="Symbol" charset="0"/>
              </a:rPr>
              <a:t> </a:t>
            </a:r>
            <a:r>
              <a:rPr lang="en-US" altLang="zh-TW" sz="2800" dirty="0">
                <a:latin typeface="Times New Roman" charset="0"/>
                <a:cs typeface="Arial Unicode MS" charset="0"/>
                <a:sym typeface="Symbol" charset="0"/>
              </a:rPr>
              <a:t> </a:t>
            </a:r>
            <a:r>
              <a:rPr lang="en-US" altLang="zh-TW" sz="2800" i="1" dirty="0">
                <a:latin typeface="Times New Roman" charset="0"/>
                <a:cs typeface="Arial Unicode MS" charset="0"/>
                <a:sym typeface="Symbol" charset="0"/>
              </a:rPr>
              <a:t>L</a:t>
            </a:r>
            <a:r>
              <a:rPr lang="en-US" altLang="zh-TW" sz="2800" dirty="0">
                <a:latin typeface="Times New Roman" charset="0"/>
                <a:cs typeface="Arial Unicode MS" charset="0"/>
                <a:sym typeface="Symbol" charset="0"/>
              </a:rPr>
              <a:t>[ </a:t>
            </a:r>
            <a:r>
              <a:rPr lang="en-US" altLang="zh-TW" sz="2800" i="1" dirty="0" err="1">
                <a:latin typeface="Times New Roman" charset="0"/>
                <a:cs typeface="Arial Unicode MS" charset="0"/>
                <a:sym typeface="Symbol" charset="0"/>
              </a:rPr>
              <a:t>i</a:t>
            </a:r>
            <a:r>
              <a:rPr lang="en-US" altLang="zh-TW" sz="2800" i="1" dirty="0">
                <a:latin typeface="Times New Roman" charset="0"/>
                <a:cs typeface="Arial Unicode MS" charset="0"/>
                <a:sym typeface="Symbol" charset="0"/>
              </a:rPr>
              <a:t> </a:t>
            </a:r>
            <a:r>
              <a:rPr lang="en-US" altLang="zh-TW" sz="2800" dirty="0">
                <a:latin typeface="Times New Roman" charset="0"/>
                <a:cs typeface="Arial Unicode MS" charset="0"/>
                <a:sym typeface="Symbol" charset="0"/>
              </a:rPr>
              <a:t>]</a:t>
            </a:r>
          </a:p>
          <a:p>
            <a:pPr algn="just">
              <a:buFont typeface="Wingdings" charset="0"/>
              <a:buNone/>
              <a:defRPr/>
            </a:pPr>
            <a:r>
              <a:rPr lang="en-US" altLang="zh-TW" sz="2800" dirty="0">
                <a:latin typeface="Times New Roman" charset="0"/>
                <a:cs typeface="Arial Unicode MS" charset="0"/>
                <a:sym typeface="Symbol" charset="0"/>
              </a:rPr>
              <a:t>15   	     		 </a:t>
            </a:r>
            <a:r>
              <a:rPr lang="en-US" altLang="zh-TW" sz="2800" i="1" dirty="0" err="1">
                <a:latin typeface="Times New Roman" charset="0"/>
                <a:cs typeface="Arial Unicode MS" charset="0"/>
                <a:sym typeface="Symbol" charset="0"/>
              </a:rPr>
              <a:t>i</a:t>
            </a:r>
            <a:r>
              <a:rPr lang="en-US" altLang="zh-TW" sz="2800" i="1" dirty="0">
                <a:latin typeface="Times New Roman" charset="0"/>
                <a:cs typeface="Arial Unicode MS" charset="0"/>
                <a:sym typeface="Symbol" charset="0"/>
              </a:rPr>
              <a:t>  </a:t>
            </a:r>
            <a:r>
              <a:rPr lang="en-US" altLang="zh-TW" sz="2800" i="1" dirty="0" err="1">
                <a:latin typeface="Times New Roman" charset="0"/>
                <a:cs typeface="Arial Unicode MS" charset="0"/>
                <a:sym typeface="Symbol" charset="0"/>
              </a:rPr>
              <a:t>i</a:t>
            </a:r>
            <a:r>
              <a:rPr lang="en-US" altLang="zh-TW" sz="2800" i="1" dirty="0">
                <a:latin typeface="Times New Roman" charset="0"/>
                <a:cs typeface="Arial Unicode MS" charset="0"/>
                <a:sym typeface="Symbol" charset="0"/>
              </a:rPr>
              <a:t> </a:t>
            </a:r>
            <a:r>
              <a:rPr lang="en-US" altLang="zh-TW" sz="2800" dirty="0">
                <a:latin typeface="Times New Roman" charset="0"/>
                <a:cs typeface="Arial Unicode MS" charset="0"/>
                <a:sym typeface="Symbol" charset="0"/>
              </a:rPr>
              <a:t>+ 1</a:t>
            </a:r>
          </a:p>
          <a:p>
            <a:pPr algn="just">
              <a:buFont typeface="Wingdings" charset="0"/>
              <a:buNone/>
              <a:defRPr/>
            </a:pPr>
            <a:r>
              <a:rPr lang="en-US" altLang="zh-TW" sz="2800" dirty="0">
                <a:latin typeface="Times New Roman" charset="0"/>
                <a:cs typeface="Arial Unicode MS" charset="0"/>
                <a:sym typeface="Symbol" charset="0"/>
              </a:rPr>
              <a:t>16    		</a:t>
            </a:r>
            <a:r>
              <a:rPr lang="en-US" altLang="zh-TW" sz="2800" b="1" dirty="0">
                <a:latin typeface="Times New Roman" charset="0"/>
                <a:cs typeface="Arial Unicode MS" charset="0"/>
                <a:sym typeface="Symbol" charset="0"/>
              </a:rPr>
              <a:t>else</a:t>
            </a:r>
            <a:r>
              <a:rPr lang="en-US" altLang="zh-TW" sz="2800" dirty="0">
                <a:latin typeface="Times New Roman" charset="0"/>
                <a:cs typeface="Arial Unicode MS" charset="0"/>
                <a:sym typeface="Symbol" charset="0"/>
              </a:rPr>
              <a:t> 	</a:t>
            </a:r>
            <a:r>
              <a:rPr lang="en-US" altLang="zh-TW" sz="2800" i="1" dirty="0">
                <a:latin typeface="Times New Roman" charset="0"/>
                <a:cs typeface="Arial Unicode MS" charset="0"/>
                <a:sym typeface="Symbol" charset="0"/>
              </a:rPr>
              <a:t>A</a:t>
            </a:r>
            <a:r>
              <a:rPr lang="en-US" altLang="zh-TW" sz="2800" dirty="0">
                <a:latin typeface="Times New Roman" charset="0"/>
                <a:cs typeface="Arial Unicode MS" charset="0"/>
                <a:sym typeface="Symbol" charset="0"/>
              </a:rPr>
              <a:t>[ </a:t>
            </a:r>
            <a:r>
              <a:rPr lang="en-US" altLang="zh-TW" sz="2800" i="1" dirty="0">
                <a:latin typeface="Times New Roman" charset="0"/>
                <a:cs typeface="Arial Unicode MS" charset="0"/>
                <a:sym typeface="Symbol" charset="0"/>
              </a:rPr>
              <a:t>k </a:t>
            </a:r>
            <a:r>
              <a:rPr lang="en-US" altLang="zh-TW" sz="2800" dirty="0">
                <a:latin typeface="Times New Roman" charset="0"/>
                <a:cs typeface="Arial Unicode MS" charset="0"/>
                <a:sym typeface="Symbol" charset="0"/>
              </a:rPr>
              <a:t>]</a:t>
            </a:r>
            <a:r>
              <a:rPr lang="en-US" altLang="zh-TW" sz="2800" i="1" dirty="0">
                <a:latin typeface="Times New Roman" charset="0"/>
                <a:cs typeface="Arial Unicode MS" charset="0"/>
                <a:sym typeface="Symbol" charset="0"/>
              </a:rPr>
              <a:t>  </a:t>
            </a:r>
            <a:r>
              <a:rPr lang="en-US" altLang="zh-TW" sz="2800" dirty="0">
                <a:latin typeface="Times New Roman" charset="0"/>
                <a:cs typeface="Arial Unicode MS" charset="0"/>
                <a:sym typeface="Symbol" charset="0"/>
              </a:rPr>
              <a:t> R[ </a:t>
            </a:r>
            <a:r>
              <a:rPr lang="en-US" altLang="zh-TW" sz="2800" i="1" dirty="0">
                <a:latin typeface="Times New Roman" charset="0"/>
                <a:cs typeface="Arial Unicode MS" charset="0"/>
                <a:sym typeface="Symbol" charset="0"/>
              </a:rPr>
              <a:t>j</a:t>
            </a:r>
            <a:r>
              <a:rPr lang="en-US" altLang="zh-TW" sz="2800" dirty="0">
                <a:latin typeface="Times New Roman" charset="0"/>
                <a:cs typeface="Arial Unicode MS" charset="0"/>
                <a:sym typeface="Symbol" charset="0"/>
              </a:rPr>
              <a:t> ]</a:t>
            </a:r>
          </a:p>
          <a:p>
            <a:pPr algn="just">
              <a:buFont typeface="Wingdings" charset="0"/>
              <a:buNone/>
              <a:defRPr/>
            </a:pPr>
            <a:r>
              <a:rPr lang="en-US" altLang="zh-TW" sz="2800" dirty="0">
                <a:latin typeface="Times New Roman" charset="0"/>
                <a:cs typeface="Arial Unicode MS" charset="0"/>
                <a:sym typeface="Symbol" charset="0"/>
              </a:rPr>
              <a:t>17      	     		</a:t>
            </a:r>
            <a:r>
              <a:rPr lang="en-US" altLang="zh-TW" sz="2800" i="1" dirty="0">
                <a:latin typeface="Times New Roman" charset="0"/>
                <a:cs typeface="Arial Unicode MS" charset="0"/>
                <a:sym typeface="Symbol" charset="0"/>
              </a:rPr>
              <a:t>j  </a:t>
            </a:r>
            <a:r>
              <a:rPr lang="en-US" altLang="zh-TW" sz="2800" dirty="0">
                <a:latin typeface="Times New Roman" charset="0"/>
                <a:cs typeface="Arial Unicode MS" charset="0"/>
                <a:sym typeface="Symbol" charset="0"/>
              </a:rPr>
              <a:t> </a:t>
            </a:r>
            <a:r>
              <a:rPr lang="en-US" altLang="zh-TW" sz="2800" i="1" dirty="0">
                <a:latin typeface="Times New Roman" charset="0"/>
                <a:cs typeface="Arial Unicode MS" charset="0"/>
                <a:sym typeface="Symbol" charset="0"/>
              </a:rPr>
              <a:t>j</a:t>
            </a:r>
            <a:r>
              <a:rPr lang="en-US" altLang="zh-TW" sz="2800" dirty="0">
                <a:latin typeface="Times New Roman" charset="0"/>
                <a:cs typeface="Arial Unicode MS" charset="0"/>
                <a:sym typeface="Symbol" charset="0"/>
              </a:rPr>
              <a:t> + 1</a:t>
            </a:r>
          </a:p>
          <a:p>
            <a:pPr algn="just">
              <a:buFont typeface="Wingdings" charset="0"/>
              <a:buNone/>
              <a:defRPr/>
            </a:pPr>
            <a:endParaRPr lang="zh-TW" altLang="en-US" sz="2800" dirty="0">
              <a:latin typeface="Times New Roman" charset="0"/>
              <a:cs typeface="Arial Unicode MS" charset="0"/>
              <a:sym typeface="Symbol" charset="0"/>
            </a:endParaRPr>
          </a:p>
        </p:txBody>
      </p:sp>
      <p:sp>
        <p:nvSpPr>
          <p:cNvPr id="74755" name="Rectangle 3"/>
          <p:cNvSpPr>
            <a:spLocks noChangeArrowheads="1"/>
          </p:cNvSpPr>
          <p:nvPr/>
        </p:nvSpPr>
        <p:spPr bwMode="auto">
          <a:xfrm>
            <a:off x="2700338" y="19161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endParaRPr lang="zh-TW" altLang="en-US"/>
          </a:p>
        </p:txBody>
      </p:sp>
      <p:sp>
        <p:nvSpPr>
          <p:cNvPr id="74756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TW" sz="6000" dirty="0">
                <a:latin typeface="Times New Roman" charset="0"/>
                <a:cs typeface="Times New Roman" charset="0"/>
              </a:rPr>
              <a:t>   </a:t>
            </a:r>
            <a:r>
              <a:rPr lang="en-US" altLang="zh-TW" sz="3600" dirty="0"/>
              <a:t>Merge(</a:t>
            </a:r>
            <a:r>
              <a:rPr lang="en-US" altLang="zh-TW" sz="3600" i="1" dirty="0"/>
              <a:t>A</a:t>
            </a:r>
            <a:r>
              <a:rPr lang="en-US" altLang="zh-TW" sz="3600" dirty="0"/>
              <a:t>, </a:t>
            </a:r>
            <a:r>
              <a:rPr lang="en-US" altLang="zh-TW" sz="3600" i="1" dirty="0"/>
              <a:t>p</a:t>
            </a:r>
            <a:r>
              <a:rPr lang="en-US" altLang="zh-TW" sz="3600" dirty="0"/>
              <a:t>, </a:t>
            </a:r>
            <a:r>
              <a:rPr lang="en-US" altLang="zh-TW" sz="3600" i="1" dirty="0"/>
              <a:t>q</a:t>
            </a:r>
            <a:r>
              <a:rPr lang="en-US" altLang="zh-TW" sz="3600" dirty="0"/>
              <a:t>, </a:t>
            </a:r>
            <a:r>
              <a:rPr lang="en-US" altLang="zh-TW" sz="3600" i="1" dirty="0"/>
              <a:t>r</a:t>
            </a:r>
            <a:r>
              <a:rPr lang="en-US" altLang="zh-TW" sz="3600" dirty="0"/>
              <a:t>)</a:t>
            </a:r>
            <a:r>
              <a:rPr lang="en-US" altLang="zh-TW" sz="6000" dirty="0"/>
              <a:t> </a:t>
            </a:r>
            <a:endParaRPr lang="en-US" altLang="zh-TW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版面配置區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Chapter 2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P.</a:t>
            </a:r>
            <a:fld id="{0FBE8C39-6814-6A47-AB07-08C4B3FFE42C}" type="slidenum">
              <a:rPr lang="en-US" altLang="zh-TW"/>
              <a:pPr>
                <a:defRPr/>
              </a:pPr>
              <a:t>17</a:t>
            </a:fld>
            <a:endParaRPr lang="en-US" altLang="zh-TW"/>
          </a:p>
        </p:txBody>
      </p:sp>
      <p:sp>
        <p:nvSpPr>
          <p:cNvPr id="706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TW" sz="3600" dirty="0">
                <a:latin typeface="Times" charset="0"/>
                <a:ea typeface="Times" charset="0"/>
                <a:cs typeface="Times" charset="0"/>
              </a:rPr>
              <a:t>Merge of Two Sorted Lists</a:t>
            </a:r>
          </a:p>
        </p:txBody>
      </p:sp>
      <p:pic>
        <p:nvPicPr>
          <p:cNvPr id="70660" name="Picture 4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55576" y="2147565"/>
            <a:ext cx="7772400" cy="3748088"/>
          </a:xfrm>
          <a:extLst>
            <a:ext uri="{91240B29-F687-4f45-9708-019B960494DF}">
              <a14:hiddenLine xmlns="" xmlns:a14="http://schemas.microsoft.com/office/drawing/2010/main" w="9525" cap="flat" cmpd="sng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1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188913"/>
            <a:ext cx="7597775" cy="6324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版面配置區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Chapter 2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P.</a:t>
            </a:r>
            <a:fld id="{415D1330-3130-7046-B89A-43C606A44E5E}" type="slidenum">
              <a:rPr lang="en-US" altLang="zh-TW"/>
              <a:pPr>
                <a:defRPr/>
              </a:pPr>
              <a:t>19</a:t>
            </a:fld>
            <a:endParaRPr lang="en-US" altLang="zh-TW"/>
          </a:p>
        </p:txBody>
      </p:sp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>
          <a:xfrm>
            <a:off x="1190599" y="682626"/>
            <a:ext cx="7793037" cy="1143000"/>
          </a:xfrm>
        </p:spPr>
        <p:txBody>
          <a:bodyPr/>
          <a:lstStyle/>
          <a:p>
            <a:pPr>
              <a:defRPr/>
            </a:pPr>
            <a:r>
              <a:rPr lang="en-US" altLang="zh-TW" dirty="0">
                <a:latin typeface="Times" charset="0"/>
                <a:ea typeface="Times" charset="0"/>
                <a:cs typeface="Times" charset="0"/>
              </a:rPr>
              <a:t>MERGE-SORT(</a:t>
            </a:r>
            <a:r>
              <a:rPr lang="en-US" altLang="zh-TW" i="1" dirty="0">
                <a:latin typeface="Times" charset="0"/>
                <a:ea typeface="Times" charset="0"/>
                <a:cs typeface="Times" charset="0"/>
              </a:rPr>
              <a:t>A</a:t>
            </a:r>
            <a:r>
              <a:rPr lang="en-US" altLang="zh-TW" dirty="0">
                <a:latin typeface="Times" charset="0"/>
                <a:ea typeface="Times" charset="0"/>
                <a:cs typeface="Times" charset="0"/>
              </a:rPr>
              <a:t>, </a:t>
            </a:r>
            <a:r>
              <a:rPr lang="en-US" altLang="zh-TW" i="1" dirty="0">
                <a:latin typeface="Times" charset="0"/>
                <a:ea typeface="Times" charset="0"/>
                <a:cs typeface="Times" charset="0"/>
              </a:rPr>
              <a:t>p</a:t>
            </a:r>
            <a:r>
              <a:rPr lang="en-US" altLang="zh-TW" dirty="0">
                <a:latin typeface="Times" charset="0"/>
                <a:ea typeface="Times" charset="0"/>
                <a:cs typeface="Times" charset="0"/>
              </a:rPr>
              <a:t>, </a:t>
            </a:r>
            <a:r>
              <a:rPr lang="en-US" altLang="zh-TW" i="1" dirty="0">
                <a:latin typeface="Times" charset="0"/>
                <a:ea typeface="Times" charset="0"/>
                <a:cs typeface="Times" charset="0"/>
              </a:rPr>
              <a:t>r</a:t>
            </a:r>
            <a:r>
              <a:rPr lang="en-US" altLang="zh-TW" dirty="0">
                <a:latin typeface="Times" charset="0"/>
                <a:ea typeface="Times" charset="0"/>
                <a:cs typeface="Times" charset="0"/>
              </a:rPr>
              <a:t>) 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just">
              <a:buFont typeface="Wingdings" charset="0"/>
              <a:buNone/>
              <a:defRPr/>
            </a:pPr>
            <a:r>
              <a:rPr lang="en-US" altLang="zh-TW" dirty="0">
                <a:latin typeface="Times" charset="0"/>
                <a:ea typeface="Times" charset="0"/>
                <a:cs typeface="Times" charset="0"/>
              </a:rPr>
              <a:t>1	</a:t>
            </a:r>
            <a:r>
              <a:rPr lang="en-US" altLang="zh-TW" b="1" dirty="0">
                <a:latin typeface="Times" charset="0"/>
                <a:ea typeface="Times" charset="0"/>
                <a:cs typeface="Times" charset="0"/>
              </a:rPr>
              <a:t>if</a:t>
            </a:r>
            <a:r>
              <a:rPr lang="en-US" altLang="zh-TW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TW" i="1" dirty="0">
                <a:latin typeface="Times" charset="0"/>
                <a:ea typeface="Times" charset="0"/>
                <a:cs typeface="Times" charset="0"/>
              </a:rPr>
              <a:t>p</a:t>
            </a:r>
            <a:r>
              <a:rPr lang="en-US" altLang="zh-TW" dirty="0">
                <a:latin typeface="Times" charset="0"/>
                <a:ea typeface="Times" charset="0"/>
                <a:cs typeface="Times" charset="0"/>
              </a:rPr>
              <a:t> &lt; </a:t>
            </a:r>
            <a:r>
              <a:rPr lang="en-US" altLang="zh-TW" i="1" dirty="0">
                <a:latin typeface="Times" charset="0"/>
                <a:ea typeface="Times" charset="0"/>
                <a:cs typeface="Times" charset="0"/>
              </a:rPr>
              <a:t>r</a:t>
            </a:r>
          </a:p>
          <a:p>
            <a:pPr algn="just">
              <a:buFont typeface="Wingdings" charset="0"/>
              <a:buNone/>
              <a:defRPr/>
            </a:pPr>
            <a:r>
              <a:rPr lang="en-US" altLang="zh-TW" dirty="0">
                <a:latin typeface="Times" charset="0"/>
                <a:ea typeface="Times" charset="0"/>
                <a:cs typeface="Times" charset="0"/>
              </a:rPr>
              <a:t>2		</a:t>
            </a:r>
            <a:r>
              <a:rPr lang="en-US" altLang="zh-TW" b="1" dirty="0">
                <a:latin typeface="Times" charset="0"/>
                <a:ea typeface="Times" charset="0"/>
                <a:cs typeface="Times" charset="0"/>
              </a:rPr>
              <a:t>then</a:t>
            </a:r>
            <a:r>
              <a:rPr lang="en-US" altLang="zh-TW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TW" i="1" dirty="0">
                <a:latin typeface="Times" charset="0"/>
                <a:ea typeface="Times" charset="0"/>
                <a:cs typeface="Times" charset="0"/>
              </a:rPr>
              <a:t>q</a:t>
            </a:r>
            <a:r>
              <a:rPr lang="en-US" altLang="zh-TW" dirty="0">
                <a:latin typeface="Times" charset="0"/>
                <a:ea typeface="Times" charset="0"/>
                <a:cs typeface="Times" charset="0"/>
                <a:sym typeface="Symbol" charset="0"/>
              </a:rPr>
              <a:t></a:t>
            </a:r>
            <a:r>
              <a:rPr lang="en-US" altLang="zh-TW" dirty="0">
                <a:latin typeface="Times" charset="0"/>
                <a:ea typeface="Times" charset="0"/>
                <a:cs typeface="Times" charset="0"/>
              </a:rPr>
              <a:t>(</a:t>
            </a:r>
            <a:r>
              <a:rPr lang="en-US" altLang="zh-TW" i="1" dirty="0" err="1">
                <a:latin typeface="Times" charset="0"/>
                <a:ea typeface="Times" charset="0"/>
                <a:cs typeface="Times" charset="0"/>
              </a:rPr>
              <a:t>p</a:t>
            </a:r>
            <a:r>
              <a:rPr lang="en-US" altLang="zh-TW" dirty="0" err="1">
                <a:latin typeface="Times" charset="0"/>
                <a:ea typeface="Times" charset="0"/>
                <a:cs typeface="Times" charset="0"/>
              </a:rPr>
              <a:t>+</a:t>
            </a:r>
            <a:r>
              <a:rPr lang="en-US" altLang="zh-TW" i="1" dirty="0" err="1">
                <a:latin typeface="Times" charset="0"/>
                <a:ea typeface="Times" charset="0"/>
                <a:cs typeface="Times" charset="0"/>
              </a:rPr>
              <a:t>r</a:t>
            </a:r>
            <a:r>
              <a:rPr lang="en-US" altLang="zh-TW" dirty="0">
                <a:latin typeface="Times" charset="0"/>
                <a:ea typeface="Times" charset="0"/>
                <a:cs typeface="Times" charset="0"/>
              </a:rPr>
              <a:t>)/2</a:t>
            </a:r>
            <a:r>
              <a:rPr lang="en-US" altLang="zh-TW" dirty="0">
                <a:latin typeface="Times" charset="0"/>
                <a:ea typeface="Times" charset="0"/>
                <a:cs typeface="Times" charset="0"/>
                <a:sym typeface="Symbol" charset="0"/>
              </a:rPr>
              <a:t></a:t>
            </a:r>
            <a:r>
              <a:rPr lang="en-US" altLang="zh-TW" dirty="0">
                <a:latin typeface="Times" charset="0"/>
                <a:ea typeface="Times" charset="0"/>
                <a:cs typeface="Times" charset="0"/>
              </a:rPr>
              <a:t> </a:t>
            </a:r>
          </a:p>
          <a:p>
            <a:pPr algn="just">
              <a:buFont typeface="Wingdings" charset="0"/>
              <a:buNone/>
              <a:defRPr/>
            </a:pPr>
            <a:r>
              <a:rPr lang="en-US" altLang="zh-TW" dirty="0">
                <a:latin typeface="Times" charset="0"/>
                <a:ea typeface="Times" charset="0"/>
                <a:cs typeface="Times" charset="0"/>
              </a:rPr>
              <a:t>3			MERGE-SORT(</a:t>
            </a:r>
            <a:r>
              <a:rPr lang="en-US" altLang="zh-TW" i="1" dirty="0">
                <a:latin typeface="Times" charset="0"/>
                <a:ea typeface="Times" charset="0"/>
                <a:cs typeface="Times" charset="0"/>
              </a:rPr>
              <a:t>A</a:t>
            </a:r>
            <a:r>
              <a:rPr lang="en-US" altLang="zh-TW" dirty="0">
                <a:latin typeface="Times" charset="0"/>
                <a:ea typeface="Times" charset="0"/>
                <a:cs typeface="Times" charset="0"/>
              </a:rPr>
              <a:t>, </a:t>
            </a:r>
            <a:r>
              <a:rPr lang="en-US" altLang="zh-TW" i="1" dirty="0">
                <a:latin typeface="Times" charset="0"/>
                <a:ea typeface="Times" charset="0"/>
                <a:cs typeface="Times" charset="0"/>
              </a:rPr>
              <a:t>p</a:t>
            </a:r>
            <a:r>
              <a:rPr lang="en-US" altLang="zh-TW" dirty="0">
                <a:latin typeface="Times" charset="0"/>
                <a:ea typeface="Times" charset="0"/>
                <a:cs typeface="Times" charset="0"/>
              </a:rPr>
              <a:t>, q)</a:t>
            </a:r>
          </a:p>
          <a:p>
            <a:pPr algn="just">
              <a:buFont typeface="Wingdings" charset="0"/>
              <a:buNone/>
              <a:defRPr/>
            </a:pPr>
            <a:r>
              <a:rPr lang="en-US" altLang="zh-TW" dirty="0">
                <a:latin typeface="Times" charset="0"/>
                <a:ea typeface="Times" charset="0"/>
                <a:cs typeface="Times" charset="0"/>
              </a:rPr>
              <a:t>4			MERGE-SORT(</a:t>
            </a:r>
            <a:r>
              <a:rPr lang="en-US" altLang="zh-TW" i="1" dirty="0">
                <a:latin typeface="Times" charset="0"/>
                <a:ea typeface="Times" charset="0"/>
                <a:cs typeface="Times" charset="0"/>
              </a:rPr>
              <a:t>A</a:t>
            </a:r>
            <a:r>
              <a:rPr lang="en-US" altLang="zh-TW" dirty="0">
                <a:latin typeface="Times" charset="0"/>
                <a:ea typeface="Times" charset="0"/>
                <a:cs typeface="Times" charset="0"/>
              </a:rPr>
              <a:t>, </a:t>
            </a:r>
            <a:r>
              <a:rPr lang="en-US" altLang="zh-TW" i="1" dirty="0">
                <a:latin typeface="Times" charset="0"/>
                <a:ea typeface="Times" charset="0"/>
                <a:cs typeface="Times" charset="0"/>
              </a:rPr>
              <a:t>q</a:t>
            </a:r>
            <a:r>
              <a:rPr lang="en-US" altLang="zh-TW" dirty="0">
                <a:latin typeface="Times" charset="0"/>
                <a:ea typeface="Times" charset="0"/>
                <a:cs typeface="Times" charset="0"/>
              </a:rPr>
              <a:t>+1, </a:t>
            </a:r>
            <a:r>
              <a:rPr lang="en-US" altLang="zh-TW" i="1" dirty="0">
                <a:latin typeface="Times" charset="0"/>
                <a:ea typeface="Times" charset="0"/>
                <a:cs typeface="Times" charset="0"/>
              </a:rPr>
              <a:t>r</a:t>
            </a:r>
            <a:r>
              <a:rPr lang="en-US" altLang="zh-TW" dirty="0">
                <a:latin typeface="Times" charset="0"/>
                <a:ea typeface="Times" charset="0"/>
                <a:cs typeface="Times" charset="0"/>
              </a:rPr>
              <a:t>)</a:t>
            </a:r>
          </a:p>
          <a:p>
            <a:pPr algn="just">
              <a:buFont typeface="Wingdings" charset="0"/>
              <a:buNone/>
              <a:defRPr/>
            </a:pPr>
            <a:r>
              <a:rPr lang="en-US" altLang="zh-TW" dirty="0">
                <a:latin typeface="Times" charset="0"/>
                <a:ea typeface="Times" charset="0"/>
                <a:cs typeface="Times" charset="0"/>
              </a:rPr>
              <a:t>5			MERGE(</a:t>
            </a:r>
            <a:r>
              <a:rPr lang="en-US" altLang="zh-TW" i="1" dirty="0">
                <a:latin typeface="Times" charset="0"/>
                <a:ea typeface="Times" charset="0"/>
                <a:cs typeface="Times" charset="0"/>
              </a:rPr>
              <a:t>A</a:t>
            </a:r>
            <a:r>
              <a:rPr lang="en-US" altLang="zh-TW" dirty="0">
                <a:latin typeface="Times" charset="0"/>
                <a:ea typeface="Times" charset="0"/>
                <a:cs typeface="Times" charset="0"/>
              </a:rPr>
              <a:t>, </a:t>
            </a:r>
            <a:r>
              <a:rPr lang="en-US" altLang="zh-TW" i="1" dirty="0">
                <a:latin typeface="Times" charset="0"/>
                <a:ea typeface="Times" charset="0"/>
                <a:cs typeface="Times" charset="0"/>
              </a:rPr>
              <a:t>p</a:t>
            </a:r>
            <a:r>
              <a:rPr lang="en-US" altLang="zh-TW" dirty="0">
                <a:latin typeface="Times" charset="0"/>
                <a:ea typeface="Times" charset="0"/>
                <a:cs typeface="Times" charset="0"/>
              </a:rPr>
              <a:t>, </a:t>
            </a:r>
            <a:r>
              <a:rPr lang="en-US" altLang="zh-TW" i="1" dirty="0">
                <a:latin typeface="Times" charset="0"/>
                <a:ea typeface="Times" charset="0"/>
                <a:cs typeface="Times" charset="0"/>
              </a:rPr>
              <a:t>q</a:t>
            </a:r>
            <a:r>
              <a:rPr lang="en-US" altLang="zh-TW" dirty="0">
                <a:latin typeface="Times" charset="0"/>
                <a:ea typeface="Times" charset="0"/>
                <a:cs typeface="Times" charset="0"/>
              </a:rPr>
              <a:t>, </a:t>
            </a:r>
            <a:r>
              <a:rPr lang="en-US" altLang="zh-TW" i="1" dirty="0">
                <a:latin typeface="Times" charset="0"/>
                <a:ea typeface="Times" charset="0"/>
                <a:cs typeface="Times" charset="0"/>
              </a:rPr>
              <a:t>r</a:t>
            </a:r>
            <a:r>
              <a:rPr lang="en-US" altLang="zh-TW" dirty="0">
                <a:latin typeface="Times" charset="0"/>
                <a:ea typeface="Times" charset="0"/>
                <a:cs typeface="Times" charset="0"/>
              </a:rPr>
              <a:t>)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日期版面配置區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>
                <a:latin typeface="Times" charset="0"/>
                <a:ea typeface="Times" charset="0"/>
                <a:cs typeface="Times" charset="0"/>
              </a:rPr>
              <a:t>Chapter 2</a:t>
            </a:r>
          </a:p>
        </p:txBody>
      </p:sp>
      <p:sp>
        <p:nvSpPr>
          <p:cNvPr id="12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TW">
                <a:latin typeface="Times" charset="0"/>
                <a:ea typeface="Times" charset="0"/>
                <a:cs typeface="Times" charset="0"/>
              </a:rPr>
              <a:t>P.</a:t>
            </a:r>
            <a:fld id="{681AD714-D4AA-A049-83E5-8D3D87904E75}" type="slidenum">
              <a:rPr lang="en-US" altLang="zh-TW">
                <a:latin typeface="Times" charset="0"/>
                <a:ea typeface="Times" charset="0"/>
                <a:cs typeface="Times" charset="0"/>
              </a:rPr>
              <a:pPr>
                <a:defRPr/>
              </a:pPr>
              <a:t>2</a:t>
            </a:fld>
            <a:endParaRPr lang="en-US" altLang="zh-TW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TW" sz="4000" dirty="0">
                <a:latin typeface="Times" charset="0"/>
                <a:ea typeface="Times" charset="0"/>
                <a:cs typeface="Times" charset="0"/>
              </a:rPr>
              <a:t>2.1 Insertion sort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981200"/>
            <a:ext cx="7774632" cy="4616152"/>
          </a:xfrm>
        </p:spPr>
        <p:txBody>
          <a:bodyPr/>
          <a:lstStyle/>
          <a:p>
            <a:pPr algn="just">
              <a:defRPr/>
            </a:pPr>
            <a:r>
              <a:rPr lang="en-US" altLang="zh-TW" b="1" dirty="0">
                <a:solidFill>
                  <a:srgbClr val="0000FF"/>
                </a:solidFill>
                <a:latin typeface="Times" charset="0"/>
                <a:ea typeface="Times" charset="0"/>
                <a:cs typeface="Times" charset="0"/>
              </a:rPr>
              <a:t>Example:</a:t>
            </a:r>
            <a:r>
              <a:rPr lang="en-US" altLang="zh-TW" dirty="0">
                <a:latin typeface="Times" charset="0"/>
                <a:ea typeface="Times" charset="0"/>
                <a:cs typeface="Times" charset="0"/>
              </a:rPr>
              <a:t>  Sorting problem </a:t>
            </a:r>
          </a:p>
          <a:p>
            <a:pPr lvl="1" algn="just">
              <a:defRPr/>
            </a:pPr>
            <a:r>
              <a:rPr lang="en-US" altLang="zh-TW" u="sng" dirty="0">
                <a:solidFill>
                  <a:srgbClr val="0000FF"/>
                </a:solidFill>
                <a:latin typeface="Times" charset="0"/>
                <a:ea typeface="Times" charset="0"/>
                <a:cs typeface="Times" charset="0"/>
              </a:rPr>
              <a:t>Input</a:t>
            </a:r>
            <a:r>
              <a:rPr lang="en-US" altLang="zh-TW" dirty="0">
                <a:solidFill>
                  <a:srgbClr val="0000FF"/>
                </a:solidFill>
                <a:latin typeface="Times" charset="0"/>
                <a:ea typeface="Times" charset="0"/>
                <a:cs typeface="Times" charset="0"/>
              </a:rPr>
              <a:t>:</a:t>
            </a:r>
            <a:r>
              <a:rPr lang="en-US" altLang="zh-TW" dirty="0">
                <a:latin typeface="Times" charset="0"/>
                <a:ea typeface="Times" charset="0"/>
                <a:cs typeface="Times" charset="0"/>
              </a:rPr>
              <a:t> A sequence of </a:t>
            </a:r>
            <a:r>
              <a:rPr lang="en-US" altLang="zh-TW" i="1" dirty="0">
                <a:latin typeface="Times" charset="0"/>
                <a:ea typeface="Times" charset="0"/>
                <a:cs typeface="Times" charset="0"/>
              </a:rPr>
              <a:t>n</a:t>
            </a:r>
            <a:r>
              <a:rPr lang="en-US" altLang="zh-TW" dirty="0">
                <a:latin typeface="Times" charset="0"/>
                <a:ea typeface="Times" charset="0"/>
                <a:cs typeface="Times" charset="0"/>
              </a:rPr>
              <a:t> numbers </a:t>
            </a:r>
          </a:p>
          <a:p>
            <a:pPr lvl="1">
              <a:defRPr/>
            </a:pPr>
            <a:r>
              <a:rPr lang="en-US" altLang="zh-TW" u="sng" dirty="0">
                <a:solidFill>
                  <a:srgbClr val="0000FF"/>
                </a:solidFill>
                <a:latin typeface="Times" charset="0"/>
                <a:ea typeface="Times" charset="0"/>
                <a:cs typeface="Times" charset="0"/>
              </a:rPr>
              <a:t>Output</a:t>
            </a:r>
            <a:r>
              <a:rPr lang="en-US" altLang="zh-TW" dirty="0">
                <a:latin typeface="Times" charset="0"/>
                <a:ea typeface="Times" charset="0"/>
                <a:cs typeface="Times" charset="0"/>
              </a:rPr>
              <a:t>: A permutation                      of the input sequence such that                   . </a:t>
            </a:r>
          </a:p>
          <a:p>
            <a:pPr lvl="1">
              <a:buFont typeface="Wingdings" charset="0"/>
              <a:buNone/>
              <a:defRPr/>
            </a:pPr>
            <a:endParaRPr lang="en-US" altLang="zh-TW" dirty="0">
              <a:latin typeface="Times" charset="0"/>
              <a:ea typeface="Times" charset="0"/>
              <a:cs typeface="Times" charset="0"/>
            </a:endParaRPr>
          </a:p>
          <a:p>
            <a:pPr lvl="1">
              <a:buFont typeface="Wingdings" charset="0"/>
              <a:buNone/>
              <a:defRPr/>
            </a:pPr>
            <a:r>
              <a:rPr lang="en-US" altLang="zh-TW" dirty="0">
                <a:latin typeface="Times" charset="0"/>
                <a:ea typeface="Times" charset="0"/>
                <a:cs typeface="Times" charset="0"/>
              </a:rPr>
              <a:t>The numbers to sort are known as the </a:t>
            </a:r>
            <a:r>
              <a:rPr lang="en-US" altLang="zh-TW" i="1" dirty="0">
                <a:solidFill>
                  <a:schemeClr val="hlink"/>
                </a:solidFill>
                <a:latin typeface="Times" charset="0"/>
                <a:ea typeface="Times" charset="0"/>
                <a:cs typeface="Times" charset="0"/>
              </a:rPr>
              <a:t>keys</a:t>
            </a:r>
            <a:r>
              <a:rPr lang="en-US" altLang="zh-TW" dirty="0">
                <a:latin typeface="Times" charset="0"/>
                <a:ea typeface="Times" charset="0"/>
                <a:cs typeface="Times" charset="0"/>
              </a:rPr>
              <a:t>.</a:t>
            </a:r>
          </a:p>
          <a:p>
            <a:pPr lvl="1">
              <a:buFont typeface="Wingdings" charset="0"/>
              <a:buNone/>
              <a:defRPr/>
            </a:pPr>
            <a:endParaRPr lang="en-US" altLang="zh-TW" dirty="0">
              <a:latin typeface="Times" charset="0"/>
              <a:ea typeface="Times" charset="0"/>
              <a:cs typeface="Times" charset="0"/>
            </a:endParaRPr>
          </a:p>
          <a:p>
            <a:pPr lvl="1">
              <a:buFont typeface="Wingdings" charset="0"/>
              <a:buNone/>
              <a:defRPr/>
            </a:pPr>
            <a:r>
              <a:rPr lang="en-US" altLang="zh-TW" dirty="0">
                <a:latin typeface="Times" charset="0"/>
                <a:ea typeface="Times" charset="0"/>
                <a:cs typeface="Times" charset="0"/>
              </a:rPr>
              <a:t>e.g. Input: 3, 7, 1, 9, 6, 5</a:t>
            </a:r>
          </a:p>
          <a:p>
            <a:pPr lvl="1">
              <a:buFont typeface="Wingdings" charset="0"/>
              <a:buNone/>
              <a:defRPr/>
            </a:pPr>
            <a:r>
              <a:rPr lang="en-US" altLang="zh-TW" dirty="0">
                <a:latin typeface="Times" charset="0"/>
                <a:ea typeface="Times" charset="0"/>
                <a:cs typeface="Times" charset="0"/>
              </a:rPr>
              <a:t>       Output: 1, 3, 5, 6, 7, 9</a:t>
            </a:r>
          </a:p>
        </p:txBody>
      </p:sp>
      <p:sp>
        <p:nvSpPr>
          <p:cNvPr id="5125" name="Rectangle 5"/>
          <p:cNvSpPr>
            <a:spLocks noChangeArrowheads="1"/>
          </p:cNvSpPr>
          <p:nvPr/>
        </p:nvSpPr>
        <p:spPr bwMode="auto">
          <a:xfrm>
            <a:off x="3690938" y="3271838"/>
            <a:ext cx="91440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endParaRPr lang="zh-TW" altLang="en-US">
              <a:latin typeface="Times" charset="0"/>
              <a:ea typeface="Times" charset="0"/>
              <a:cs typeface="Times" charset="0"/>
            </a:endParaRPr>
          </a:p>
        </p:txBody>
      </p:sp>
      <p:graphicFrame>
        <p:nvGraphicFramePr>
          <p:cNvPr id="16390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88736104"/>
              </p:ext>
            </p:extLst>
          </p:nvPr>
        </p:nvGraphicFramePr>
        <p:xfrm>
          <a:off x="6215063" y="2618167"/>
          <a:ext cx="2057400" cy="366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71" r:id="rId4" imgW="1764534" imgH="317362" progId="Equation.3">
                  <p:embed/>
                </p:oleObj>
              </mc:Choice>
              <mc:Fallback>
                <p:oleObj r:id="rId4" imgW="1764534" imgH="317362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15063" y="2618167"/>
                        <a:ext cx="2057400" cy="3667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27" name="Rectangle 7"/>
          <p:cNvSpPr>
            <a:spLocks noChangeArrowheads="1"/>
          </p:cNvSpPr>
          <p:nvPr/>
        </p:nvSpPr>
        <p:spPr bwMode="auto">
          <a:xfrm>
            <a:off x="3695700" y="3224213"/>
            <a:ext cx="91440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endParaRPr lang="zh-TW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5129" name="Rectangle 9"/>
          <p:cNvSpPr>
            <a:spLocks noChangeArrowheads="1"/>
          </p:cNvSpPr>
          <p:nvPr/>
        </p:nvSpPr>
        <p:spPr bwMode="auto">
          <a:xfrm>
            <a:off x="3700463" y="3224213"/>
            <a:ext cx="91440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endParaRPr lang="zh-TW" altLang="en-US">
              <a:latin typeface="Times" charset="0"/>
              <a:ea typeface="Times" charset="0"/>
              <a:cs typeface="Times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/>
              <p:cNvSpPr txBox="1"/>
              <p:nvPr/>
            </p:nvSpPr>
            <p:spPr>
              <a:xfrm>
                <a:off x="4860032" y="3051176"/>
                <a:ext cx="1728192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kumimoji="1" lang="zh-TW" alt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kumimoji="1"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TW" sz="2400" b="0" i="1" smtClean="0">
                                  <a:latin typeface="Cambria Math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kumimoji="1" lang="en-US" altLang="zh-TW" sz="2400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kumimoji="1" lang="en-US" altLang="zh-TW" sz="2400" b="0" i="1" smtClean="0">
                                  <a:latin typeface="Cambria Math" charset="0"/>
                                </a:rPr>
                                <m:t>′</m:t>
                              </m:r>
                            </m:sup>
                          </m:sSubSup>
                          <m:r>
                            <a:rPr kumimoji="1" lang="en-US" altLang="zh-TW" sz="2400" b="0" i="1" smtClean="0">
                              <a:latin typeface="Cambria Math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kumimoji="1"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TW" sz="2400" i="1">
                                  <a:latin typeface="Cambria Math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kumimoji="1" lang="en-US" altLang="zh-TW" sz="2400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kumimoji="1" lang="en-US" altLang="zh-TW" sz="2400" b="0" i="1" smtClean="0">
                                  <a:latin typeface="Cambria Math" charset="0"/>
                                </a:rPr>
                                <m:t>′</m:t>
                              </m:r>
                            </m:sup>
                          </m:sSubSup>
                          <m:r>
                            <a:rPr kumimoji="1" lang="en-US" altLang="zh-TW" sz="2400" i="1">
                              <a:latin typeface="Cambria Math" charset="0"/>
                            </a:rPr>
                            <m:t>,</m:t>
                          </m:r>
                          <m:r>
                            <a:rPr kumimoji="1" lang="en-US" altLang="zh-TW" sz="2400" b="0" i="1" smtClean="0">
                              <a:latin typeface="Cambria Math" charset="0"/>
                            </a:rPr>
                            <m:t>…,</m:t>
                          </m:r>
                          <m:sSubSup>
                            <m:sSubSupPr>
                              <m:ctrlPr>
                                <a:rPr kumimoji="1"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TW" sz="2400" i="1">
                                  <a:latin typeface="Cambria Math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kumimoji="1" lang="en-US" altLang="zh-TW" sz="2400" b="0" i="1" smtClean="0">
                                  <a:latin typeface="Cambria Math" charset="0"/>
                                </a:rPr>
                                <m:t>𝑛</m:t>
                              </m:r>
                            </m:sub>
                            <m:sup>
                              <m:r>
                                <a:rPr kumimoji="1" lang="en-US" altLang="zh-TW" sz="2400" b="0" i="1" smtClean="0">
                                  <a:latin typeface="Cambria Math" charset="0"/>
                                </a:rPr>
                                <m:t>′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kumimoji="1" lang="zh-TW" altLang="en-US" sz="2400" dirty="0"/>
              </a:p>
            </p:txBody>
          </p:sp>
        </mc:Choice>
        <mc:Fallback xmlns="">
          <p:sp>
            <p:nvSpPr>
              <p:cNvPr id="3" name="文字方塊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0032" y="3051176"/>
                <a:ext cx="1728192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3169" b="-20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/>
              <p:cNvSpPr txBox="1"/>
              <p:nvPr/>
            </p:nvSpPr>
            <p:spPr>
              <a:xfrm>
                <a:off x="4475346" y="3570804"/>
                <a:ext cx="249756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TW" sz="2400" i="1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zh-TW" sz="2400" i="1">
                              <a:latin typeface="Cambria Math" charset="0"/>
                            </a:rPr>
                            <m:t>1</m:t>
                          </m:r>
                        </m:sub>
                        <m:sup>
                          <m:r>
                            <a:rPr kumimoji="1" lang="en-US" altLang="zh-TW" sz="2400" i="1">
                              <a:latin typeface="Cambria Math" charset="0"/>
                            </a:rPr>
                            <m:t>′</m:t>
                          </m:r>
                        </m:sup>
                      </m:sSubSup>
                      <m:r>
                        <a:rPr kumimoji="1" lang="en-US" altLang="zh-TW" sz="24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≤</m:t>
                      </m:r>
                      <m:sSubSup>
                        <m:sSubSupPr>
                          <m:ctrlP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TW" sz="2400" i="1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zh-TW" sz="2400" i="1">
                              <a:latin typeface="Cambria Math" charset="0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zh-TW" sz="2400" i="1">
                              <a:latin typeface="Cambria Math" charset="0"/>
                            </a:rPr>
                            <m:t>′</m:t>
                          </m:r>
                        </m:sup>
                      </m:sSubSup>
                      <m:r>
                        <a:rPr kumimoji="1" lang="en-US" altLang="zh-TW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≤</m:t>
                      </m:r>
                      <m:r>
                        <a:rPr kumimoji="1" lang="en-US" altLang="zh-TW" sz="2400" i="1">
                          <a:latin typeface="Cambria Math" charset="0"/>
                        </a:rPr>
                        <m:t>…</m:t>
                      </m:r>
                      <m:r>
                        <a:rPr kumimoji="1" lang="en-US" altLang="zh-TW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≤</m:t>
                      </m:r>
                      <m:sSubSup>
                        <m:sSubSupPr>
                          <m:ctrlP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TW" sz="2400" i="1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zh-TW" sz="2400" i="1">
                              <a:latin typeface="Cambria Math" charset="0"/>
                            </a:rPr>
                            <m:t>𝑛</m:t>
                          </m:r>
                        </m:sub>
                        <m:sup>
                          <m:r>
                            <a:rPr kumimoji="1" lang="en-US" altLang="zh-TW" sz="2400" i="1">
                              <a:latin typeface="Cambria Math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kumimoji="1" lang="zh-TW" altLang="en-US" sz="2400" dirty="0"/>
              </a:p>
            </p:txBody>
          </p:sp>
        </mc:Choice>
        <mc:Fallback xmlns="">
          <p:sp>
            <p:nvSpPr>
              <p:cNvPr id="14" name="文字方塊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5346" y="3570804"/>
                <a:ext cx="2497564" cy="369332"/>
              </a:xfrm>
              <a:prstGeom prst="rect">
                <a:avLst/>
              </a:prstGeom>
              <a:blipFill rotWithShape="0">
                <a:blip r:embed="rId7"/>
                <a:stretch>
                  <a:fillRect l="-2683" b="-20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版面配置區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Chapter 2</a:t>
            </a:r>
          </a:p>
        </p:txBody>
      </p:sp>
      <p:sp>
        <p:nvSpPr>
          <p:cNvPr id="7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P.</a:t>
            </a:r>
            <a:fld id="{15F00016-5C0A-EE41-AB42-A07460319CA1}" type="slidenum">
              <a:rPr lang="en-US" altLang="zh-TW"/>
              <a:pPr>
                <a:defRPr/>
              </a:pPr>
              <a:t>20</a:t>
            </a:fld>
            <a:endParaRPr lang="en-US" altLang="zh-TW"/>
          </a:p>
        </p:txBody>
      </p:sp>
      <p:sp>
        <p:nvSpPr>
          <p:cNvPr id="20485" name="Rectangle 5"/>
          <p:cNvSpPr>
            <a:spLocks noChangeArrowheads="1"/>
          </p:cNvSpPr>
          <p:nvPr/>
        </p:nvSpPr>
        <p:spPr bwMode="auto">
          <a:xfrm>
            <a:off x="2052638" y="15573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endParaRPr lang="zh-TW" altLang="en-US"/>
          </a:p>
        </p:txBody>
      </p:sp>
      <p:pic>
        <p:nvPicPr>
          <p:cNvPr id="20488" name="Picture 8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日期版面配置區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Chapter 2</a:t>
            </a:r>
          </a:p>
        </p:txBody>
      </p:sp>
      <p:sp>
        <p:nvSpPr>
          <p:cNvPr id="12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P.</a:t>
            </a:r>
            <a:fld id="{01D05145-8640-E940-9132-2788AA08867D}" type="slidenum">
              <a:rPr lang="en-US" altLang="zh-TW"/>
              <a:pPr>
                <a:defRPr/>
              </a:pPr>
              <a:t>21</a:t>
            </a:fld>
            <a:endParaRPr lang="en-US" altLang="zh-TW"/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90000"/>
              </a:lnSpc>
              <a:defRPr/>
            </a:pPr>
            <a:r>
              <a:rPr lang="en-US" altLang="zh-TW" sz="2800" dirty="0"/>
              <a:t>Analyzing divide-and-conquer algorithms</a:t>
            </a:r>
          </a:p>
          <a:p>
            <a:pPr algn="just">
              <a:lnSpc>
                <a:spcPct val="90000"/>
              </a:lnSpc>
              <a:buFont typeface="Wingdings" charset="0"/>
              <a:buNone/>
              <a:defRPr/>
            </a:pPr>
            <a:r>
              <a:rPr lang="en-US" altLang="zh-TW" sz="2800" dirty="0">
                <a:latin typeface="Times New Roman"/>
              </a:rPr>
              <a:t> </a:t>
            </a:r>
            <a:endParaRPr lang="en-US" altLang="zh-TW" sz="2800" dirty="0"/>
          </a:p>
          <a:p>
            <a:pPr algn="just">
              <a:lnSpc>
                <a:spcPct val="90000"/>
              </a:lnSpc>
              <a:buFont typeface="Wingdings" charset="0"/>
              <a:buNone/>
              <a:defRPr/>
            </a:pPr>
            <a:r>
              <a:rPr lang="en-US" altLang="zh-TW" sz="2800" dirty="0">
                <a:latin typeface="Times New Roman"/>
              </a:rPr>
              <a:t> </a:t>
            </a:r>
            <a:endParaRPr lang="en-US" altLang="zh-TW" sz="2800" dirty="0"/>
          </a:p>
          <a:p>
            <a:pPr algn="just">
              <a:lnSpc>
                <a:spcPct val="90000"/>
              </a:lnSpc>
              <a:buFont typeface="Wingdings" charset="0"/>
              <a:buNone/>
              <a:defRPr/>
            </a:pPr>
            <a:r>
              <a:rPr lang="en-US" altLang="zh-TW" sz="2800" dirty="0"/>
              <a:t>      See Chapter 4</a:t>
            </a:r>
          </a:p>
          <a:p>
            <a:pPr algn="just">
              <a:lnSpc>
                <a:spcPct val="90000"/>
              </a:lnSpc>
              <a:defRPr/>
            </a:pPr>
            <a:r>
              <a:rPr lang="en-US" altLang="zh-TW" sz="2800" dirty="0"/>
              <a:t>Analysis of merge sort</a:t>
            </a:r>
          </a:p>
          <a:p>
            <a:pPr algn="just">
              <a:lnSpc>
                <a:spcPct val="90000"/>
              </a:lnSpc>
              <a:buFont typeface="Wingdings" charset="0"/>
              <a:buNone/>
              <a:defRPr/>
            </a:pPr>
            <a:r>
              <a:rPr lang="en-US" altLang="zh-TW" sz="2800" dirty="0">
                <a:latin typeface="Times New Roman"/>
              </a:rPr>
              <a:t> </a:t>
            </a:r>
            <a:endParaRPr lang="en-US" altLang="zh-TW" sz="2800" dirty="0"/>
          </a:p>
          <a:p>
            <a:pPr algn="just">
              <a:lnSpc>
                <a:spcPct val="90000"/>
              </a:lnSpc>
              <a:buFont typeface="Wingdings" charset="0"/>
              <a:buNone/>
              <a:defRPr/>
            </a:pPr>
            <a:r>
              <a:rPr lang="en-US" altLang="zh-TW" sz="2800" dirty="0">
                <a:latin typeface="Times New Roman"/>
              </a:rPr>
              <a:t> </a:t>
            </a:r>
            <a:endParaRPr lang="en-US" altLang="zh-TW" sz="2800" dirty="0"/>
          </a:p>
          <a:p>
            <a:pPr algn="just">
              <a:lnSpc>
                <a:spcPct val="90000"/>
              </a:lnSpc>
              <a:buFont typeface="Wingdings" charset="0"/>
              <a:buNone/>
              <a:defRPr/>
            </a:pPr>
            <a:r>
              <a:rPr lang="en-US" altLang="zh-TW" sz="2800" dirty="0">
                <a:latin typeface="Times New Roman"/>
              </a:rPr>
              <a:t> </a:t>
            </a:r>
            <a:endParaRPr lang="en-US" altLang="zh-TW" sz="2800" dirty="0"/>
          </a:p>
        </p:txBody>
      </p:sp>
      <p:sp>
        <p:nvSpPr>
          <p:cNvPr id="21509" name="Rectangle 5"/>
          <p:cNvSpPr>
            <a:spLocks noChangeArrowheads="1"/>
          </p:cNvSpPr>
          <p:nvPr/>
        </p:nvSpPr>
        <p:spPr bwMode="auto">
          <a:xfrm>
            <a:off x="2228850" y="30670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endParaRPr lang="zh-TW" altLang="en-US"/>
          </a:p>
        </p:txBody>
      </p:sp>
      <p:graphicFrame>
        <p:nvGraphicFramePr>
          <p:cNvPr id="35845" name="Object 4"/>
          <p:cNvGraphicFramePr>
            <a:graphicFrameLocks noChangeAspect="1"/>
          </p:cNvGraphicFramePr>
          <p:nvPr/>
        </p:nvGraphicFramePr>
        <p:xfrm>
          <a:off x="2228850" y="2514600"/>
          <a:ext cx="5618163" cy="868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998" r:id="rId3" imgW="4686300" imgH="723900" progId="Equation.3">
                  <p:embed/>
                </p:oleObj>
              </mc:Choice>
              <mc:Fallback>
                <p:oleObj r:id="rId3" imgW="4686300" imgH="7239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28850" y="2514600"/>
                        <a:ext cx="5618163" cy="868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511" name="Rectangle 7"/>
          <p:cNvSpPr>
            <a:spLocks noChangeArrowheads="1"/>
          </p:cNvSpPr>
          <p:nvPr/>
        </p:nvSpPr>
        <p:spPr bwMode="auto">
          <a:xfrm>
            <a:off x="2576513" y="30670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endParaRPr lang="zh-TW" altLang="en-US"/>
          </a:p>
        </p:txBody>
      </p:sp>
      <p:graphicFrame>
        <p:nvGraphicFramePr>
          <p:cNvPr id="35847" name="Object 6"/>
          <p:cNvGraphicFramePr>
            <a:graphicFrameLocks noChangeAspect="1"/>
          </p:cNvGraphicFramePr>
          <p:nvPr/>
        </p:nvGraphicFramePr>
        <p:xfrm>
          <a:off x="2209800" y="4419600"/>
          <a:ext cx="4786313" cy="868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999" r:id="rId5" imgW="3987800" imgH="723900" progId="Equation.3">
                  <p:embed/>
                </p:oleObj>
              </mc:Choice>
              <mc:Fallback>
                <p:oleObj r:id="rId5" imgW="3987800" imgH="7239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9800" y="4419600"/>
                        <a:ext cx="4786313" cy="868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513" name="Rectangle 9"/>
          <p:cNvSpPr>
            <a:spLocks noChangeArrowheads="1"/>
          </p:cNvSpPr>
          <p:nvPr/>
        </p:nvSpPr>
        <p:spPr bwMode="auto">
          <a:xfrm>
            <a:off x="3624263" y="32813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endParaRPr lang="zh-TW" altLang="en-US"/>
          </a:p>
        </p:txBody>
      </p:sp>
      <p:graphicFrame>
        <p:nvGraphicFramePr>
          <p:cNvPr id="35849" name="Object 8"/>
          <p:cNvGraphicFramePr>
            <a:graphicFrameLocks noChangeAspect="1"/>
          </p:cNvGraphicFramePr>
          <p:nvPr/>
        </p:nvGraphicFramePr>
        <p:xfrm>
          <a:off x="2254250" y="5410200"/>
          <a:ext cx="2241550" cy="34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000" r:id="rId7" imgW="1892300" imgH="292100" progId="Equation.3">
                  <p:embed/>
                </p:oleObj>
              </mc:Choice>
              <mc:Fallback>
                <p:oleObj r:id="rId7" imgW="1892300" imgH="29210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54250" y="5410200"/>
                        <a:ext cx="2241550" cy="349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514" name="Rectangle 1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Analysis of merge sort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版面配置區 3"/>
          <p:cNvSpPr>
            <a:spLocks noGrp="1"/>
          </p:cNvSpPr>
          <p:nvPr>
            <p:ph type="dt" sz="quarter" idx="10"/>
          </p:nvPr>
        </p:nvSpPr>
        <p:spPr>
          <a:xfrm>
            <a:off x="-123120" y="6324600"/>
            <a:ext cx="2174170" cy="457200"/>
          </a:xfrm>
        </p:spPr>
        <p:txBody>
          <a:bodyPr/>
          <a:lstStyle/>
          <a:p>
            <a:pPr>
              <a:defRPr/>
            </a:pPr>
            <a:r>
              <a:rPr lang="en-US" altLang="zh-TW">
                <a:latin typeface="Times" charset="0"/>
                <a:ea typeface="Times" charset="0"/>
                <a:cs typeface="Times" charset="0"/>
              </a:rPr>
              <a:t>Chapter 2</a:t>
            </a:r>
          </a:p>
        </p:txBody>
      </p:sp>
      <p:sp>
        <p:nvSpPr>
          <p:cNvPr id="7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6861880" y="6324600"/>
            <a:ext cx="2174170" cy="457200"/>
          </a:xfrm>
        </p:spPr>
        <p:txBody>
          <a:bodyPr/>
          <a:lstStyle/>
          <a:p>
            <a:pPr>
              <a:defRPr/>
            </a:pPr>
            <a:r>
              <a:rPr lang="en-US" altLang="zh-TW">
                <a:latin typeface="Times" charset="0"/>
                <a:ea typeface="Times" charset="0"/>
                <a:cs typeface="Times" charset="0"/>
              </a:rPr>
              <a:t>P.</a:t>
            </a:r>
            <a:fld id="{B58B5A84-2548-C640-ABFA-09413F633863}" type="slidenum">
              <a:rPr lang="en-US" altLang="zh-TW">
                <a:latin typeface="Times" charset="0"/>
                <a:ea typeface="Times" charset="0"/>
                <a:cs typeface="Times" charset="0"/>
              </a:rPr>
              <a:pPr>
                <a:defRPr/>
              </a:pPr>
              <a:t>22</a:t>
            </a:fld>
            <a:endParaRPr lang="en-US" altLang="zh-TW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72706" name="Rectangle 2"/>
          <p:cNvSpPr>
            <a:spLocks noGrp="1" noChangeArrowheads="1"/>
          </p:cNvSpPr>
          <p:nvPr>
            <p:ph type="title"/>
          </p:nvPr>
        </p:nvSpPr>
        <p:spPr>
          <a:xfrm>
            <a:off x="1308592" y="1052735"/>
            <a:ext cx="5711680" cy="795625"/>
          </a:xfrm>
        </p:spPr>
        <p:txBody>
          <a:bodyPr/>
          <a:lstStyle/>
          <a:p>
            <a:pPr>
              <a:defRPr/>
            </a:pPr>
            <a:r>
              <a:rPr lang="en-US" altLang="zh-TW">
                <a:latin typeface="Times" charset="0"/>
                <a:ea typeface="Times" charset="0"/>
                <a:cs typeface="Times" charset="0"/>
              </a:rPr>
              <a:t>Analysis of merge sort</a:t>
            </a:r>
          </a:p>
        </p:txBody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1520" y="4076700"/>
            <a:ext cx="8136830" cy="2055813"/>
          </a:xfrm>
        </p:spPr>
        <p:txBody>
          <a:bodyPr/>
          <a:lstStyle/>
          <a:p>
            <a:pPr lvl="1">
              <a:buFont typeface="Wingdings" charset="0"/>
              <a:buNone/>
              <a:defRPr/>
            </a:pPr>
            <a:r>
              <a:rPr lang="en-US" altLang="zh-TW" dirty="0">
                <a:latin typeface="Times" charset="0"/>
                <a:ea typeface="Times" charset="0"/>
                <a:cs typeface="Times" charset="0"/>
              </a:rPr>
              <a:t>where the constant </a:t>
            </a:r>
            <a:r>
              <a:rPr lang="en-US" altLang="zh-TW" i="1" dirty="0">
                <a:latin typeface="Times" charset="0"/>
                <a:ea typeface="Times" charset="0"/>
                <a:cs typeface="Times" charset="0"/>
              </a:rPr>
              <a:t>c</a:t>
            </a:r>
            <a:r>
              <a:rPr lang="en-US" altLang="zh-TW" dirty="0">
                <a:latin typeface="Times" charset="0"/>
                <a:ea typeface="Times" charset="0"/>
                <a:cs typeface="Times" charset="0"/>
              </a:rPr>
              <a:t> represents the time required to solve problems of size 1 as well as the time per array element of the divide and combine steps.</a:t>
            </a:r>
          </a:p>
        </p:txBody>
      </p:sp>
      <p:graphicFrame>
        <p:nvGraphicFramePr>
          <p:cNvPr id="36869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79646094"/>
              </p:ext>
            </p:extLst>
          </p:nvPr>
        </p:nvGraphicFramePr>
        <p:xfrm>
          <a:off x="1313866" y="2492375"/>
          <a:ext cx="5377447" cy="1123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925" name="方程式" r:id="rId3" imgW="2184400" imgH="520700" progId="Equation.3">
                  <p:embed/>
                </p:oleObj>
              </mc:Choice>
              <mc:Fallback>
                <p:oleObj name="方程式" r:id="rId3" imgW="2184400" imgH="5207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13866" y="2492375"/>
                        <a:ext cx="5377447" cy="1123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版面配置區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Chapter 2</a:t>
            </a:r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P.</a:t>
            </a:r>
            <a:fld id="{44CA3D07-9A33-CA42-86D0-362C6CDFE92E}" type="slidenum">
              <a:rPr lang="en-US" altLang="zh-TW"/>
              <a:pPr>
                <a:defRPr/>
              </a:pPr>
              <a:t>23</a:t>
            </a:fld>
            <a:endParaRPr lang="en-US" altLang="zh-TW"/>
          </a:p>
        </p:txBody>
      </p:sp>
      <p:pic>
        <p:nvPicPr>
          <p:cNvPr id="7373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51"/>
          <a:stretch>
            <a:fillRect/>
          </a:stretch>
        </p:blipFill>
        <p:spPr bwMode="auto">
          <a:xfrm>
            <a:off x="1511300" y="404813"/>
            <a:ext cx="6805613" cy="6049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版面配置區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Chapter 2</a:t>
            </a:r>
          </a:p>
        </p:txBody>
      </p:sp>
      <p:sp>
        <p:nvSpPr>
          <p:cNvPr id="7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P.</a:t>
            </a:r>
            <a:fld id="{AB1AF9FF-1F86-3F47-B53A-E6391D2CE6B2}" type="slidenum">
              <a:rPr lang="en-US" altLang="zh-TW"/>
              <a:pPr>
                <a:defRPr/>
              </a:pPr>
              <a:t>24</a:t>
            </a:fld>
            <a:endParaRPr lang="en-US" altLang="zh-TW"/>
          </a:p>
        </p:txBody>
      </p:sp>
      <p:sp>
        <p:nvSpPr>
          <p:cNvPr id="1026" name="Rectangle 2"/>
          <p:cNvSpPr>
            <a:spLocks noChangeArrowheads="1"/>
          </p:cNvSpPr>
          <p:nvPr/>
        </p:nvSpPr>
        <p:spPr bwMode="auto">
          <a:xfrm>
            <a:off x="1709738" y="30670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endParaRPr lang="zh-TW" altLang="en-US"/>
          </a:p>
        </p:txBody>
      </p:sp>
      <p:sp>
        <p:nvSpPr>
          <p:cNvPr id="1028" name="Rectangle 4"/>
          <p:cNvSpPr>
            <a:spLocks noChangeArrowheads="1"/>
          </p:cNvSpPr>
          <p:nvPr/>
        </p:nvSpPr>
        <p:spPr bwMode="auto">
          <a:xfrm>
            <a:off x="1938338" y="9525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endParaRPr lang="zh-TW" altLang="en-US"/>
          </a:p>
        </p:txBody>
      </p:sp>
      <p:sp>
        <p:nvSpPr>
          <p:cNvPr id="1030" name="Rectangle 6"/>
          <p:cNvSpPr>
            <a:spLocks noChangeArrowheads="1"/>
          </p:cNvSpPr>
          <p:nvPr/>
        </p:nvSpPr>
        <p:spPr bwMode="auto">
          <a:xfrm>
            <a:off x="1709738" y="3212976"/>
            <a:ext cx="5912516" cy="480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0"/>
              <a:buNone/>
              <a:defRPr/>
            </a:pPr>
            <a:r>
              <a:rPr kumimoji="1" lang="en-US" altLang="zh-TW" sz="2800" dirty="0">
                <a:latin typeface="Times" charset="0"/>
                <a:ea typeface="Times" charset="0"/>
                <a:cs typeface="Times" charset="0"/>
              </a:rPr>
              <a:t>Merge </a:t>
            </a:r>
            <a:r>
              <a:rPr kumimoji="1" lang="en-US" altLang="zh-TW" sz="2800">
                <a:latin typeface="Times" charset="0"/>
                <a:ea typeface="Times" charset="0"/>
                <a:cs typeface="Times" charset="0"/>
              </a:rPr>
              <a:t>Sort outperforms Insertion Sort</a:t>
            </a:r>
            <a:r>
              <a:rPr kumimoji="1" lang="en-US" altLang="zh-TW" sz="2800" dirty="0">
                <a:latin typeface="Times" charset="0"/>
                <a:ea typeface="Times" charset="0"/>
                <a:cs typeface="Times" charset="0"/>
              </a:rPr>
              <a:t>! 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日期版面配置區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Chapter 2</a:t>
            </a:r>
          </a:p>
        </p:txBody>
      </p:sp>
      <p:sp>
        <p:nvSpPr>
          <p:cNvPr id="12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P.</a:t>
            </a:r>
            <a:fld id="{01D05145-8640-E940-9132-2788AA08867D}" type="slidenum">
              <a:rPr lang="en-US" altLang="zh-TW"/>
              <a:pPr>
                <a:defRPr/>
              </a:pPr>
              <a:t>25</a:t>
            </a:fld>
            <a:endParaRPr lang="en-US" altLang="zh-TW"/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09955" y="1693869"/>
            <a:ext cx="8362191" cy="4831475"/>
          </a:xfrm>
          <a:solidFill>
            <a:schemeClr val="bg1"/>
          </a:solidFill>
        </p:spPr>
        <p:txBody>
          <a:bodyPr/>
          <a:lstStyle/>
          <a:p>
            <a:pPr algn="just">
              <a:lnSpc>
                <a:spcPct val="90000"/>
              </a:lnSpc>
              <a:buFont typeface="Wingdings" charset="0"/>
              <a:buNone/>
              <a:defRPr/>
            </a:pPr>
            <a:r>
              <a:rPr lang="en-US" altLang="zh-TW" sz="2800" dirty="0"/>
              <a:t>For a sorting problem of </a:t>
            </a:r>
            <a:r>
              <a:rPr lang="en-US" altLang="zh-TW" sz="2800" i="1" dirty="0"/>
              <a:t>n</a:t>
            </a:r>
            <a:r>
              <a:rPr lang="en-US" altLang="zh-TW" sz="2800" dirty="0"/>
              <a:t> items, there are </a:t>
            </a:r>
            <a:r>
              <a:rPr lang="en-US" altLang="zh-TW" sz="2800" i="1" dirty="0"/>
              <a:t>n</a:t>
            </a:r>
            <a:r>
              <a:rPr lang="en-US" altLang="zh-TW" sz="2800" dirty="0"/>
              <a:t>! distinct input permutations (or, what about an infinite number of input permutations?)</a:t>
            </a:r>
          </a:p>
          <a:p>
            <a:pPr algn="just">
              <a:lnSpc>
                <a:spcPct val="90000"/>
              </a:lnSpc>
              <a:buFont typeface="Wingdings" charset="0"/>
              <a:buNone/>
              <a:defRPr/>
            </a:pPr>
            <a:r>
              <a:rPr lang="en-US" altLang="zh-TW" sz="2800" dirty="0"/>
              <a:t>Categories of the required run time of algorithm </a:t>
            </a:r>
            <a:r>
              <a:rPr lang="en-US" altLang="zh-TW" sz="2800" i="1" dirty="0"/>
              <a:t>A</a:t>
            </a:r>
            <a:r>
              <a:rPr lang="en-US" altLang="zh-TW" sz="2800" dirty="0"/>
              <a:t> for Sorting:</a:t>
            </a:r>
          </a:p>
          <a:p>
            <a:pPr algn="just">
              <a:lnSpc>
                <a:spcPct val="90000"/>
              </a:lnSpc>
              <a:buFont typeface="Wingdings" charset="0"/>
              <a:buNone/>
              <a:defRPr/>
            </a:pPr>
            <a:r>
              <a:rPr lang="en-US" altLang="zh-TW" sz="2800" u="sng" dirty="0"/>
              <a:t>Worst-case</a:t>
            </a:r>
            <a:r>
              <a:rPr lang="en-US" altLang="zh-TW" sz="2800" dirty="0"/>
              <a:t>: What input permutation is most unfavorable to algorithm </a:t>
            </a:r>
            <a:r>
              <a:rPr lang="en-US" altLang="zh-TW" sz="2800" i="1" dirty="0"/>
              <a:t>A</a:t>
            </a:r>
            <a:r>
              <a:rPr lang="en-US" altLang="zh-TW" sz="2800" dirty="0"/>
              <a:t>?</a:t>
            </a:r>
          </a:p>
          <a:p>
            <a:pPr algn="just">
              <a:lnSpc>
                <a:spcPct val="90000"/>
              </a:lnSpc>
              <a:buNone/>
              <a:defRPr/>
            </a:pPr>
            <a:r>
              <a:rPr lang="en-US" altLang="zh-TW" sz="2800" u="sng" dirty="0"/>
              <a:t>Best-case</a:t>
            </a:r>
            <a:r>
              <a:rPr lang="en-US" altLang="zh-TW" sz="2800" dirty="0"/>
              <a:t>: What input permutations favors algorithm </a:t>
            </a:r>
            <a:r>
              <a:rPr lang="en-US" altLang="zh-TW" sz="2800" i="1" dirty="0"/>
              <a:t>A</a:t>
            </a:r>
            <a:r>
              <a:rPr lang="en-US" altLang="zh-TW" sz="2800" dirty="0"/>
              <a:t> most?</a:t>
            </a:r>
          </a:p>
          <a:p>
            <a:pPr algn="just">
              <a:lnSpc>
                <a:spcPct val="90000"/>
              </a:lnSpc>
              <a:buNone/>
              <a:defRPr/>
            </a:pPr>
            <a:r>
              <a:rPr lang="en-US" altLang="zh-TW" sz="2800" u="sng" dirty="0"/>
              <a:t>Average-case</a:t>
            </a:r>
            <a:r>
              <a:rPr lang="en-US" altLang="zh-TW" sz="2800" dirty="0"/>
              <a:t>: Expected run time over equal probabilities among all input permutations</a:t>
            </a:r>
          </a:p>
        </p:txBody>
      </p:sp>
      <p:sp>
        <p:nvSpPr>
          <p:cNvPr id="21509" name="Rectangle 5"/>
          <p:cNvSpPr>
            <a:spLocks noChangeArrowheads="1"/>
          </p:cNvSpPr>
          <p:nvPr/>
        </p:nvSpPr>
        <p:spPr bwMode="auto">
          <a:xfrm>
            <a:off x="2228850" y="30670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endParaRPr lang="zh-TW" altLang="en-US"/>
          </a:p>
        </p:txBody>
      </p:sp>
      <p:sp>
        <p:nvSpPr>
          <p:cNvPr id="21511" name="Rectangle 7"/>
          <p:cNvSpPr>
            <a:spLocks noChangeArrowheads="1"/>
          </p:cNvSpPr>
          <p:nvPr/>
        </p:nvSpPr>
        <p:spPr bwMode="auto">
          <a:xfrm>
            <a:off x="2576513" y="30670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endParaRPr lang="zh-TW" altLang="en-US"/>
          </a:p>
        </p:txBody>
      </p:sp>
      <p:sp>
        <p:nvSpPr>
          <p:cNvPr id="21513" name="Rectangle 9"/>
          <p:cNvSpPr>
            <a:spLocks noChangeArrowheads="1"/>
          </p:cNvSpPr>
          <p:nvPr/>
        </p:nvSpPr>
        <p:spPr bwMode="auto">
          <a:xfrm>
            <a:off x="3624263" y="32813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endParaRPr lang="zh-TW" altLang="en-US"/>
          </a:p>
        </p:txBody>
      </p:sp>
      <p:sp>
        <p:nvSpPr>
          <p:cNvPr id="21514" name="Rectangle 10"/>
          <p:cNvSpPr>
            <a:spLocks noGrp="1" noChangeArrowheads="1"/>
          </p:cNvSpPr>
          <p:nvPr>
            <p:ph type="title"/>
          </p:nvPr>
        </p:nvSpPr>
        <p:spPr>
          <a:xfrm>
            <a:off x="1192423" y="362229"/>
            <a:ext cx="7793037" cy="1143000"/>
          </a:xfrm>
        </p:spPr>
        <p:txBody>
          <a:bodyPr/>
          <a:lstStyle/>
          <a:p>
            <a:pPr>
              <a:defRPr/>
            </a:pPr>
            <a:r>
              <a:rPr lang="en-US" altLang="zh-TW" sz="3600" dirty="0"/>
              <a:t>Required Run Time of Algorithms</a:t>
            </a:r>
          </a:p>
        </p:txBody>
      </p:sp>
    </p:spTree>
    <p:extLst>
      <p:ext uri="{BB962C8B-B14F-4D97-AF65-F5344CB8AC3E}">
        <p14:creationId xmlns:p14="http://schemas.microsoft.com/office/powerpoint/2010/main" val="36508981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版面配置區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Chapter 2</a:t>
            </a:r>
          </a:p>
        </p:txBody>
      </p:sp>
      <p:sp>
        <p:nvSpPr>
          <p:cNvPr id="7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P.</a:t>
            </a:r>
            <a:fld id="{AB1AF9FF-1F86-3F47-B53A-E6391D2CE6B2}" type="slidenum">
              <a:rPr lang="en-US" altLang="zh-TW"/>
              <a:pPr>
                <a:defRPr/>
              </a:pPr>
              <a:t>26</a:t>
            </a:fld>
            <a:endParaRPr lang="en-US" altLang="zh-TW"/>
          </a:p>
        </p:txBody>
      </p:sp>
      <p:sp>
        <p:nvSpPr>
          <p:cNvPr id="1026" name="Rectangle 2"/>
          <p:cNvSpPr>
            <a:spLocks noChangeArrowheads="1"/>
          </p:cNvSpPr>
          <p:nvPr/>
        </p:nvSpPr>
        <p:spPr bwMode="auto">
          <a:xfrm>
            <a:off x="1709738" y="30670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endParaRPr lang="zh-TW" altLang="en-US"/>
          </a:p>
        </p:txBody>
      </p:sp>
      <p:sp>
        <p:nvSpPr>
          <p:cNvPr id="1028" name="Rectangle 4"/>
          <p:cNvSpPr>
            <a:spLocks noChangeArrowheads="1"/>
          </p:cNvSpPr>
          <p:nvPr/>
        </p:nvSpPr>
        <p:spPr bwMode="auto">
          <a:xfrm>
            <a:off x="1938338" y="9525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30" name="Rectangle 6"/>
              <p:cNvSpPr>
                <a:spLocks noChangeArrowheads="1"/>
              </p:cNvSpPr>
              <p:nvPr/>
            </p:nvSpPr>
            <p:spPr bwMode="auto">
              <a:xfrm>
                <a:off x="1936301" y="2028563"/>
                <a:ext cx="5421312" cy="452463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algn="l" eaLnBrk="1" hangingPunct="1">
                  <a:lnSpc>
                    <a:spcPct val="90000"/>
                  </a:lnSpc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charset="0"/>
                  <a:buNone/>
                  <a:defRPr/>
                </a:pPr>
                <a:r>
                  <a:rPr kumimoji="1" lang="en-US" altLang="zh-TW" sz="3600" dirty="0">
                    <a:solidFill>
                      <a:srgbClr val="FF0000"/>
                    </a:solidFill>
                    <a:latin typeface="Times" charset="0"/>
                    <a:ea typeface="Times" charset="0"/>
                    <a:cs typeface="Times" charset="0"/>
                  </a:rPr>
                  <a:t>Merge Sort:</a:t>
                </a:r>
              </a:p>
              <a:p>
                <a:pPr algn="l" eaLnBrk="1" hangingPunct="1">
                  <a:lnSpc>
                    <a:spcPct val="90000"/>
                  </a:lnSpc>
                  <a:spcBef>
                    <a:spcPct val="20000"/>
                  </a:spcBef>
                  <a:buClr>
                    <a:schemeClr val="folHlink"/>
                  </a:buClr>
                  <a:buSzPct val="60000"/>
                  <a:defRPr/>
                </a:pPr>
                <a:r>
                  <a:rPr kumimoji="1" lang="en-US" altLang="zh-TW" sz="2800" dirty="0">
                    <a:solidFill>
                      <a:srgbClr val="FF0000"/>
                    </a:solidFill>
                    <a:latin typeface="Times" charset="0"/>
                    <a:ea typeface="Times" charset="0"/>
                    <a:cs typeface="Times" charset="0"/>
                  </a:rPr>
                  <a:t>Worst case </a:t>
                </a:r>
                <a14:m>
                  <m:oMath xmlns:m="http://schemas.openxmlformats.org/officeDocument/2006/math">
                    <m:r>
                      <a:rPr kumimoji="1" lang="zh-TW" altLang="en-US" sz="28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kumimoji="1" lang="en-US" altLang="zh-TW" sz="2800" dirty="0">
                    <a:solidFill>
                      <a:srgbClr val="FF0000"/>
                    </a:solidFill>
                    <a:latin typeface="Times" charset="0"/>
                    <a:ea typeface="Times" charset="0"/>
                    <a:cs typeface="Times" charset="0"/>
                  </a:rPr>
                  <a:t> </a:t>
                </a:r>
                <a:r>
                  <a:rPr kumimoji="1" lang="en-US" altLang="zh-TW" sz="2800" i="1" dirty="0">
                    <a:solidFill>
                      <a:srgbClr val="FF0000"/>
                    </a:solidFill>
                    <a:latin typeface="Times" charset="0"/>
                    <a:ea typeface="Times" charset="0"/>
                    <a:cs typeface="Times" charset="0"/>
                  </a:rPr>
                  <a:t>n</a:t>
                </a:r>
                <a:r>
                  <a:rPr kumimoji="1" lang="en-US" altLang="zh-TW" sz="2800" dirty="0">
                    <a:solidFill>
                      <a:srgbClr val="FF0000"/>
                    </a:solidFill>
                    <a:latin typeface="Times" charset="0"/>
                    <a:ea typeface="Times" charset="0"/>
                    <a:cs typeface="Times" charset="0"/>
                  </a:rPr>
                  <a:t> log </a:t>
                </a:r>
                <a:r>
                  <a:rPr kumimoji="1" lang="en-US" altLang="zh-TW" sz="2800" i="1" dirty="0">
                    <a:solidFill>
                      <a:srgbClr val="FF0000"/>
                    </a:solidFill>
                    <a:latin typeface="Times" charset="0"/>
                    <a:ea typeface="Times" charset="0"/>
                    <a:cs typeface="Times" charset="0"/>
                  </a:rPr>
                  <a:t>n</a:t>
                </a:r>
              </a:p>
              <a:p>
                <a:pPr algn="l" eaLnBrk="1" hangingPunct="1">
                  <a:lnSpc>
                    <a:spcPct val="90000"/>
                  </a:lnSpc>
                  <a:spcBef>
                    <a:spcPct val="20000"/>
                  </a:spcBef>
                  <a:buClr>
                    <a:schemeClr val="folHlink"/>
                  </a:buClr>
                  <a:buSzPct val="60000"/>
                  <a:defRPr/>
                </a:pPr>
                <a:r>
                  <a:rPr kumimoji="1" lang="en-US" altLang="zh-TW" sz="2800" dirty="0">
                    <a:solidFill>
                      <a:srgbClr val="FF0000"/>
                    </a:solidFill>
                    <a:latin typeface="Times" charset="0"/>
                    <a:ea typeface="Times" charset="0"/>
                    <a:cs typeface="Times" charset="0"/>
                  </a:rPr>
                  <a:t>Best case </a:t>
                </a:r>
                <a14:m>
                  <m:oMath xmlns:m="http://schemas.openxmlformats.org/officeDocument/2006/math">
                    <m:r>
                      <a:rPr kumimoji="1" lang="zh-TW" altLang="en-US" sz="28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kumimoji="1" lang="en-US" altLang="zh-TW" sz="2800" dirty="0">
                    <a:solidFill>
                      <a:srgbClr val="FF0000"/>
                    </a:solidFill>
                    <a:latin typeface="Times" charset="0"/>
                    <a:ea typeface="Times" charset="0"/>
                    <a:cs typeface="Times" charset="0"/>
                  </a:rPr>
                  <a:t> </a:t>
                </a:r>
                <a:r>
                  <a:rPr kumimoji="1" lang="en-US" altLang="zh-TW" sz="2800" i="1" dirty="0">
                    <a:solidFill>
                      <a:srgbClr val="FF0000"/>
                    </a:solidFill>
                    <a:latin typeface="Times" charset="0"/>
                    <a:ea typeface="Times" charset="0"/>
                    <a:cs typeface="Times" charset="0"/>
                  </a:rPr>
                  <a:t>n</a:t>
                </a:r>
                <a:r>
                  <a:rPr kumimoji="1" lang="en-US" altLang="zh-TW" sz="2800" dirty="0">
                    <a:solidFill>
                      <a:srgbClr val="FF0000"/>
                    </a:solidFill>
                    <a:latin typeface="Times" charset="0"/>
                    <a:ea typeface="Times" charset="0"/>
                    <a:cs typeface="Times" charset="0"/>
                  </a:rPr>
                  <a:t> log </a:t>
                </a:r>
                <a:r>
                  <a:rPr kumimoji="1" lang="en-US" altLang="zh-TW" sz="2800" i="1" dirty="0">
                    <a:solidFill>
                      <a:srgbClr val="FF0000"/>
                    </a:solidFill>
                    <a:latin typeface="Times" charset="0"/>
                    <a:ea typeface="Times" charset="0"/>
                    <a:cs typeface="Times" charset="0"/>
                  </a:rPr>
                  <a:t>n</a:t>
                </a:r>
              </a:p>
              <a:p>
                <a:pPr algn="l" eaLnBrk="1" hangingPunct="1">
                  <a:lnSpc>
                    <a:spcPct val="90000"/>
                  </a:lnSpc>
                  <a:spcBef>
                    <a:spcPct val="20000"/>
                  </a:spcBef>
                  <a:buClr>
                    <a:schemeClr val="folHlink"/>
                  </a:buClr>
                  <a:buSzPct val="60000"/>
                  <a:defRPr/>
                </a:pPr>
                <a:r>
                  <a:rPr kumimoji="1" lang="en-US" altLang="zh-TW" sz="2800" dirty="0">
                    <a:solidFill>
                      <a:srgbClr val="FF0000"/>
                    </a:solidFill>
                    <a:latin typeface="Times" charset="0"/>
                    <a:ea typeface="Times" charset="0"/>
                    <a:cs typeface="Times" charset="0"/>
                  </a:rPr>
                  <a:t>Average case </a:t>
                </a:r>
                <a14:m>
                  <m:oMath xmlns:m="http://schemas.openxmlformats.org/officeDocument/2006/math">
                    <m:r>
                      <a:rPr kumimoji="1" lang="zh-TW" altLang="en-US" sz="28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kumimoji="1" lang="en-US" altLang="zh-TW" sz="2800" dirty="0">
                    <a:solidFill>
                      <a:srgbClr val="FF0000"/>
                    </a:solidFill>
                    <a:latin typeface="Times" charset="0"/>
                    <a:ea typeface="Times" charset="0"/>
                    <a:cs typeface="Times" charset="0"/>
                  </a:rPr>
                  <a:t> </a:t>
                </a:r>
                <a:r>
                  <a:rPr kumimoji="1" lang="en-US" altLang="zh-TW" sz="2800" i="1" dirty="0">
                    <a:solidFill>
                      <a:srgbClr val="FF0000"/>
                    </a:solidFill>
                    <a:latin typeface="Times" charset="0"/>
                    <a:ea typeface="Times" charset="0"/>
                    <a:cs typeface="Times" charset="0"/>
                  </a:rPr>
                  <a:t>n</a:t>
                </a:r>
                <a:r>
                  <a:rPr kumimoji="1" lang="en-US" altLang="zh-TW" sz="2800" dirty="0">
                    <a:solidFill>
                      <a:srgbClr val="FF0000"/>
                    </a:solidFill>
                    <a:latin typeface="Times" charset="0"/>
                    <a:ea typeface="Times" charset="0"/>
                    <a:cs typeface="Times" charset="0"/>
                  </a:rPr>
                  <a:t> log </a:t>
                </a:r>
                <a:r>
                  <a:rPr kumimoji="1" lang="en-US" altLang="zh-TW" sz="2800" i="1" dirty="0">
                    <a:solidFill>
                      <a:srgbClr val="FF0000"/>
                    </a:solidFill>
                    <a:latin typeface="Times" charset="0"/>
                    <a:ea typeface="Times" charset="0"/>
                    <a:cs typeface="Times" charset="0"/>
                  </a:rPr>
                  <a:t>n</a:t>
                </a:r>
              </a:p>
              <a:p>
                <a:pPr algn="l" eaLnBrk="1" hangingPunct="1">
                  <a:lnSpc>
                    <a:spcPct val="90000"/>
                  </a:lnSpc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charset="0"/>
                  <a:buNone/>
                  <a:defRPr/>
                </a:pPr>
                <a:endParaRPr kumimoji="1" lang="en-US" altLang="zh-TW" sz="2800" dirty="0">
                  <a:latin typeface="Times" charset="0"/>
                  <a:ea typeface="Times" charset="0"/>
                  <a:cs typeface="Times" charset="0"/>
                </a:endParaRPr>
              </a:p>
              <a:p>
                <a:pPr algn="l" eaLnBrk="1" hangingPunct="1">
                  <a:lnSpc>
                    <a:spcPct val="90000"/>
                  </a:lnSpc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charset="0"/>
                  <a:buNone/>
                  <a:defRPr/>
                </a:pPr>
                <a:r>
                  <a:rPr kumimoji="1" lang="en-US" altLang="zh-TW" sz="3600" dirty="0">
                    <a:solidFill>
                      <a:srgbClr val="0432FF"/>
                    </a:solidFill>
                    <a:latin typeface="Times" charset="0"/>
                    <a:ea typeface="Times" charset="0"/>
                    <a:cs typeface="Times" charset="0"/>
                  </a:rPr>
                  <a:t>Insertion Sort:</a:t>
                </a:r>
              </a:p>
              <a:p>
                <a:pPr algn="l" eaLnBrk="1" hangingPunct="1">
                  <a:lnSpc>
                    <a:spcPct val="90000"/>
                  </a:lnSpc>
                  <a:spcBef>
                    <a:spcPct val="20000"/>
                  </a:spcBef>
                  <a:buClr>
                    <a:schemeClr val="folHlink"/>
                  </a:buClr>
                  <a:buSzPct val="60000"/>
                  <a:defRPr/>
                </a:pPr>
                <a:r>
                  <a:rPr kumimoji="1" lang="en-US" altLang="zh-TW" sz="2800" dirty="0">
                    <a:solidFill>
                      <a:srgbClr val="0432FF"/>
                    </a:solidFill>
                    <a:latin typeface="Times" charset="0"/>
                    <a:ea typeface="Times" charset="0"/>
                    <a:cs typeface="Times" charset="0"/>
                  </a:rPr>
                  <a:t>Worst case </a:t>
                </a:r>
                <a14:m>
                  <m:oMath xmlns:m="http://schemas.openxmlformats.org/officeDocument/2006/math">
                    <m:r>
                      <a:rPr kumimoji="1" lang="zh-TW" altLang="en-US" sz="2800" i="1">
                        <a:solidFill>
                          <a:srgbClr val="0432FF"/>
                        </a:solidFill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kumimoji="1" lang="en-US" altLang="zh-TW" sz="2800" dirty="0">
                    <a:solidFill>
                      <a:srgbClr val="0432FF"/>
                    </a:solidFill>
                    <a:latin typeface="Times" charset="0"/>
                    <a:ea typeface="Times" charset="0"/>
                    <a:cs typeface="Times" charset="0"/>
                  </a:rPr>
                  <a:t> </a:t>
                </a:r>
                <a:r>
                  <a:rPr kumimoji="1" lang="en-US" altLang="zh-TW" sz="2800" i="1" dirty="0">
                    <a:solidFill>
                      <a:srgbClr val="0432FF"/>
                    </a:solidFill>
                    <a:latin typeface="Times" charset="0"/>
                    <a:ea typeface="Times" charset="0"/>
                    <a:cs typeface="Times" charset="0"/>
                  </a:rPr>
                  <a:t>n</a:t>
                </a:r>
                <a:r>
                  <a:rPr kumimoji="1" lang="en-US" altLang="zh-TW" sz="2800" baseline="30000" dirty="0">
                    <a:solidFill>
                      <a:srgbClr val="0432FF"/>
                    </a:solidFill>
                    <a:latin typeface="Times" charset="0"/>
                    <a:ea typeface="Times" charset="0"/>
                    <a:cs typeface="Times" charset="0"/>
                  </a:rPr>
                  <a:t>2</a:t>
                </a:r>
              </a:p>
              <a:p>
                <a:pPr algn="l" eaLnBrk="1" hangingPunct="1">
                  <a:lnSpc>
                    <a:spcPct val="90000"/>
                  </a:lnSpc>
                  <a:spcBef>
                    <a:spcPct val="20000"/>
                  </a:spcBef>
                  <a:buClr>
                    <a:schemeClr val="folHlink"/>
                  </a:buClr>
                  <a:buSzPct val="60000"/>
                  <a:defRPr/>
                </a:pPr>
                <a:r>
                  <a:rPr kumimoji="1" lang="en-US" altLang="zh-TW" sz="2800" dirty="0">
                    <a:solidFill>
                      <a:srgbClr val="0432FF"/>
                    </a:solidFill>
                    <a:latin typeface="Times" charset="0"/>
                    <a:ea typeface="Times" charset="0"/>
                    <a:cs typeface="Times" charset="0"/>
                  </a:rPr>
                  <a:t>Best case </a:t>
                </a:r>
                <a14:m>
                  <m:oMath xmlns:m="http://schemas.openxmlformats.org/officeDocument/2006/math">
                    <m:r>
                      <a:rPr kumimoji="1" lang="zh-TW" altLang="en-US" sz="2800" i="1">
                        <a:solidFill>
                          <a:srgbClr val="0432FF"/>
                        </a:solidFill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kumimoji="1" lang="en-US" altLang="zh-TW" sz="2800" dirty="0">
                    <a:solidFill>
                      <a:srgbClr val="0432FF"/>
                    </a:solidFill>
                    <a:latin typeface="Times" charset="0"/>
                    <a:ea typeface="Times" charset="0"/>
                    <a:cs typeface="Times" charset="0"/>
                  </a:rPr>
                  <a:t> </a:t>
                </a:r>
                <a:r>
                  <a:rPr kumimoji="1" lang="en-US" altLang="zh-TW" sz="2800" i="1" dirty="0">
                    <a:solidFill>
                      <a:srgbClr val="0432FF"/>
                    </a:solidFill>
                    <a:latin typeface="Times" charset="0"/>
                    <a:ea typeface="Times" charset="0"/>
                    <a:cs typeface="Times" charset="0"/>
                  </a:rPr>
                  <a:t>n</a:t>
                </a:r>
              </a:p>
              <a:p>
                <a:pPr algn="l" eaLnBrk="1" hangingPunct="1">
                  <a:lnSpc>
                    <a:spcPct val="90000"/>
                  </a:lnSpc>
                  <a:spcBef>
                    <a:spcPct val="20000"/>
                  </a:spcBef>
                  <a:buClr>
                    <a:schemeClr val="folHlink"/>
                  </a:buClr>
                  <a:buSzPct val="60000"/>
                  <a:defRPr/>
                </a:pPr>
                <a:r>
                  <a:rPr kumimoji="1" lang="en-US" altLang="zh-TW" sz="2800" dirty="0">
                    <a:solidFill>
                      <a:srgbClr val="0432FF"/>
                    </a:solidFill>
                    <a:latin typeface="Times" charset="0"/>
                    <a:ea typeface="Times" charset="0"/>
                    <a:cs typeface="Times" charset="0"/>
                  </a:rPr>
                  <a:t>Average case </a:t>
                </a:r>
                <a14:m>
                  <m:oMath xmlns:m="http://schemas.openxmlformats.org/officeDocument/2006/math">
                    <m:r>
                      <a:rPr kumimoji="1" lang="zh-TW" altLang="en-US" sz="2800" i="1">
                        <a:solidFill>
                          <a:srgbClr val="0432FF"/>
                        </a:solidFill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kumimoji="1" lang="en-US" altLang="zh-TW" sz="2800" dirty="0">
                    <a:solidFill>
                      <a:srgbClr val="0432FF"/>
                    </a:solidFill>
                    <a:latin typeface="Times" charset="0"/>
                    <a:ea typeface="Times" charset="0"/>
                    <a:cs typeface="Times" charset="0"/>
                  </a:rPr>
                  <a:t> </a:t>
                </a:r>
                <a:r>
                  <a:rPr kumimoji="1" lang="en-US" altLang="zh-TW" sz="2800" i="1" dirty="0">
                    <a:solidFill>
                      <a:srgbClr val="0432FF"/>
                    </a:solidFill>
                    <a:latin typeface="Times" charset="0"/>
                    <a:ea typeface="Times" charset="0"/>
                    <a:cs typeface="Times" charset="0"/>
                  </a:rPr>
                  <a:t>n</a:t>
                </a:r>
                <a:r>
                  <a:rPr kumimoji="1" lang="en-US" altLang="zh-TW" sz="2800" baseline="30000" dirty="0">
                    <a:solidFill>
                      <a:srgbClr val="0432FF"/>
                    </a:solidFill>
                    <a:latin typeface="Times" charset="0"/>
                    <a:ea typeface="Times" charset="0"/>
                    <a:cs typeface="Times" charset="0"/>
                  </a:rPr>
                  <a:t>2</a:t>
                </a:r>
                <a:endParaRPr kumimoji="1" lang="en-US" altLang="zh-TW" sz="2800" i="1" dirty="0">
                  <a:latin typeface="Times" charset="0"/>
                  <a:ea typeface="Times" charset="0"/>
                  <a:cs typeface="Times" charset="0"/>
                </a:endParaRPr>
              </a:p>
            </p:txBody>
          </p:sp>
        </mc:Choice>
        <mc:Fallback xmlns="">
          <p:sp>
            <p:nvSpPr>
              <p:cNvPr id="1030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936301" y="2028563"/>
                <a:ext cx="5421312" cy="4524637"/>
              </a:xfrm>
              <a:prstGeom prst="rect">
                <a:avLst/>
              </a:prstGeom>
              <a:blipFill>
                <a:blip r:embed="rId2"/>
                <a:stretch>
                  <a:fillRect l="-3271" t="-2801" b="-2801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字方塊 3">
            <a:extLst>
              <a:ext uri="{FF2B5EF4-FFF2-40B4-BE49-F238E27FC236}">
                <a16:creationId xmlns:a16="http://schemas.microsoft.com/office/drawing/2014/main" id="{B1619DE5-64DD-1148-9B80-D79F66663815}"/>
              </a:ext>
            </a:extLst>
          </p:cNvPr>
          <p:cNvSpPr txBox="1"/>
          <p:nvPr/>
        </p:nvSpPr>
        <p:spPr>
          <a:xfrm>
            <a:off x="1403648" y="83306"/>
            <a:ext cx="6520759" cy="156966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l"/>
            <a:r>
              <a:rPr kumimoji="1"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 cautious about run time categories </a:t>
            </a:r>
          </a:p>
          <a:p>
            <a:pPr algn="l"/>
            <a:r>
              <a:rPr kumimoji="1"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when saying </a:t>
            </a:r>
          </a:p>
          <a:p>
            <a:pPr algn="l"/>
            <a:r>
              <a:rPr kumimoji="1"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Algorithm </a:t>
            </a:r>
            <a:r>
              <a:rPr kumimoji="1" lang="en-US" altLang="zh-TW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kumimoji="1"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outperforms Algorithm </a:t>
            </a:r>
            <a:r>
              <a:rPr kumimoji="1" lang="en-US" altLang="zh-TW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kumimoji="1" lang="zh-TW" altLang="en-US" sz="3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30877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版面配置區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>
                <a:latin typeface="Times" charset="0"/>
                <a:ea typeface="Times" charset="0"/>
                <a:cs typeface="Times" charset="0"/>
              </a:rPr>
              <a:t>Chapter 2</a:t>
            </a:r>
          </a:p>
        </p:txBody>
      </p:sp>
      <p:sp>
        <p:nvSpPr>
          <p:cNvPr id="7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TW">
                <a:latin typeface="Times" charset="0"/>
                <a:ea typeface="Times" charset="0"/>
                <a:cs typeface="Times" charset="0"/>
              </a:rPr>
              <a:t>P.</a:t>
            </a:r>
            <a:fld id="{3AFA7167-F752-014C-A8F3-4762F52EE859}" type="slidenum">
              <a:rPr lang="en-US" altLang="zh-TW">
                <a:latin typeface="Times" charset="0"/>
                <a:ea typeface="Times" charset="0"/>
                <a:cs typeface="Times" charset="0"/>
              </a:rPr>
              <a:pPr>
                <a:defRPr/>
              </a:pPr>
              <a:t>3</a:t>
            </a:fld>
            <a:endParaRPr lang="en-US" altLang="zh-TW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>
          <a:xfrm>
            <a:off x="1274597" y="981045"/>
            <a:ext cx="5029533" cy="834667"/>
          </a:xfrm>
        </p:spPr>
        <p:txBody>
          <a:bodyPr/>
          <a:lstStyle/>
          <a:p>
            <a:pPr>
              <a:defRPr/>
            </a:pPr>
            <a:r>
              <a:rPr lang="en-US" altLang="zh-TW" sz="4000" i="1" dirty="0">
                <a:solidFill>
                  <a:schemeClr val="bg2"/>
                </a:solidFill>
                <a:latin typeface="Times" charset="0"/>
                <a:ea typeface="Times" charset="0"/>
                <a:cs typeface="Times" charset="0"/>
              </a:rPr>
              <a:t>Pseudocode</a:t>
            </a:r>
            <a:r>
              <a:rPr lang="en-US" altLang="zh-TW" sz="4000" dirty="0">
                <a:solidFill>
                  <a:schemeClr val="bg2"/>
                </a:solidFill>
                <a:latin typeface="Times" charset="0"/>
                <a:ea typeface="Times" charset="0"/>
                <a:cs typeface="Times" charset="0"/>
              </a:rPr>
              <a:t> 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10614" y="2060848"/>
            <a:ext cx="7473754" cy="4114800"/>
          </a:xfrm>
        </p:spPr>
        <p:txBody>
          <a:bodyPr/>
          <a:lstStyle/>
          <a:p>
            <a:pPr algn="just">
              <a:lnSpc>
                <a:spcPct val="90000"/>
              </a:lnSpc>
              <a:buFont typeface="Wingdings" charset="0"/>
              <a:buNone/>
              <a:defRPr/>
            </a:pPr>
            <a:r>
              <a:rPr lang="en-US" altLang="zh-TW" sz="2800" dirty="0">
                <a:latin typeface="Times" charset="0"/>
                <a:ea typeface="Times" charset="0"/>
                <a:cs typeface="Times" charset="0"/>
              </a:rPr>
              <a:t>   </a:t>
            </a:r>
            <a:r>
              <a:rPr lang="en-US" altLang="zh-TW" sz="2800" dirty="0">
                <a:solidFill>
                  <a:srgbClr val="0000FF"/>
                </a:solidFill>
                <a:latin typeface="Times" charset="0"/>
                <a:ea typeface="Times" charset="0"/>
                <a:cs typeface="Times" charset="0"/>
              </a:rPr>
              <a:t>Insertion sort</a:t>
            </a:r>
            <a:endParaRPr lang="en-US" altLang="zh-TW" sz="2800" dirty="0">
              <a:latin typeface="Times" charset="0"/>
              <a:ea typeface="Times" charset="0"/>
              <a:cs typeface="Times" charset="0"/>
            </a:endParaRPr>
          </a:p>
          <a:p>
            <a:pPr lvl="1" algn="just">
              <a:lnSpc>
                <a:spcPct val="90000"/>
              </a:lnSpc>
              <a:buFont typeface="Wingdings" charset="0"/>
              <a:buNone/>
              <a:defRPr/>
            </a:pPr>
            <a:r>
              <a:rPr lang="en-US" altLang="zh-TW" sz="2400" dirty="0">
                <a:latin typeface="Times" charset="0"/>
                <a:ea typeface="Times" charset="0"/>
                <a:cs typeface="Times" charset="0"/>
              </a:rPr>
              <a:t>Insertion-sort(</a:t>
            </a:r>
            <a:r>
              <a:rPr lang="en-US" altLang="zh-TW" sz="2400" i="1" dirty="0">
                <a:latin typeface="Times" charset="0"/>
                <a:ea typeface="Times" charset="0"/>
                <a:cs typeface="Times" charset="0"/>
              </a:rPr>
              <a:t>A</a:t>
            </a:r>
            <a:r>
              <a:rPr lang="en-US" altLang="zh-TW" sz="2400" dirty="0">
                <a:latin typeface="Times" charset="0"/>
                <a:ea typeface="Times" charset="0"/>
                <a:cs typeface="Times" charset="0"/>
              </a:rPr>
              <a:t>)</a:t>
            </a:r>
          </a:p>
          <a:p>
            <a:pPr lvl="1" algn="just">
              <a:lnSpc>
                <a:spcPct val="90000"/>
              </a:lnSpc>
              <a:buFont typeface="Wingdings" charset="0"/>
              <a:buNone/>
              <a:defRPr/>
            </a:pPr>
            <a:r>
              <a:rPr lang="en-US" altLang="zh-TW" sz="2400" dirty="0">
                <a:latin typeface="Times" charset="0"/>
                <a:ea typeface="Times" charset="0"/>
                <a:cs typeface="Times" charset="0"/>
              </a:rPr>
              <a:t>1	</a:t>
            </a:r>
            <a:r>
              <a:rPr lang="en-US" altLang="zh-TW" sz="2400" b="1" dirty="0">
                <a:latin typeface="Times" charset="0"/>
                <a:ea typeface="Times" charset="0"/>
                <a:cs typeface="Times" charset="0"/>
              </a:rPr>
              <a:t>for</a:t>
            </a:r>
            <a:r>
              <a:rPr lang="en-US" altLang="zh-TW" sz="2400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TW" sz="2400" i="1" dirty="0">
                <a:latin typeface="Times" charset="0"/>
                <a:ea typeface="Times" charset="0"/>
                <a:cs typeface="Times" charset="0"/>
              </a:rPr>
              <a:t>j</a:t>
            </a:r>
            <a:r>
              <a:rPr lang="en-US" altLang="zh-TW" sz="2400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TW" sz="2400" dirty="0">
                <a:latin typeface="Times" charset="0"/>
                <a:ea typeface="Times" charset="0"/>
                <a:cs typeface="Times" charset="0"/>
                <a:sym typeface="Symbol" charset="0"/>
              </a:rPr>
              <a:t></a:t>
            </a:r>
            <a:r>
              <a:rPr lang="en-US" altLang="zh-TW" sz="2400" dirty="0">
                <a:latin typeface="Times" charset="0"/>
                <a:ea typeface="Times" charset="0"/>
                <a:cs typeface="Times" charset="0"/>
              </a:rPr>
              <a:t>2 </a:t>
            </a:r>
            <a:r>
              <a:rPr lang="en-US" altLang="zh-TW" sz="2400" b="1" dirty="0">
                <a:latin typeface="Times" charset="0"/>
                <a:ea typeface="Times" charset="0"/>
                <a:cs typeface="Times" charset="0"/>
              </a:rPr>
              <a:t>to</a:t>
            </a:r>
            <a:r>
              <a:rPr lang="en-US" altLang="zh-TW" sz="2400" dirty="0">
                <a:latin typeface="Times" charset="0"/>
                <a:ea typeface="Times" charset="0"/>
                <a:cs typeface="Times" charset="0"/>
              </a:rPr>
              <a:t> length[</a:t>
            </a:r>
            <a:r>
              <a:rPr lang="en-US" altLang="zh-TW" sz="2400" i="1" dirty="0">
                <a:latin typeface="Times" charset="0"/>
                <a:ea typeface="Times" charset="0"/>
                <a:cs typeface="Times" charset="0"/>
              </a:rPr>
              <a:t>A</a:t>
            </a:r>
            <a:r>
              <a:rPr lang="en-US" altLang="zh-TW" sz="2400" dirty="0">
                <a:latin typeface="Times" charset="0"/>
                <a:ea typeface="Times" charset="0"/>
                <a:cs typeface="Times" charset="0"/>
              </a:rPr>
              <a:t>]</a:t>
            </a:r>
          </a:p>
          <a:p>
            <a:pPr lvl="1" algn="just">
              <a:lnSpc>
                <a:spcPct val="90000"/>
              </a:lnSpc>
              <a:buFont typeface="Wingdings" charset="0"/>
              <a:buNone/>
              <a:defRPr/>
            </a:pPr>
            <a:r>
              <a:rPr lang="en-US" altLang="zh-TW" sz="2400" dirty="0">
                <a:latin typeface="Times" charset="0"/>
                <a:ea typeface="Times" charset="0"/>
                <a:cs typeface="Times" charset="0"/>
              </a:rPr>
              <a:t>2		</a:t>
            </a:r>
            <a:r>
              <a:rPr lang="en-US" altLang="zh-TW" sz="2400" b="1" dirty="0">
                <a:latin typeface="Times" charset="0"/>
                <a:ea typeface="Times" charset="0"/>
                <a:cs typeface="Times" charset="0"/>
              </a:rPr>
              <a:t>do</a:t>
            </a:r>
            <a:r>
              <a:rPr lang="en-US" altLang="zh-TW" sz="2400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TW" sz="2400" dirty="0" err="1">
                <a:latin typeface="Times" charset="0"/>
                <a:ea typeface="Times" charset="0"/>
                <a:cs typeface="Times" charset="0"/>
              </a:rPr>
              <a:t>key</a:t>
            </a:r>
            <a:r>
              <a:rPr lang="en-US" altLang="zh-TW" sz="2400" dirty="0" err="1">
                <a:latin typeface="Times" charset="0"/>
                <a:ea typeface="Times" charset="0"/>
                <a:cs typeface="Times" charset="0"/>
                <a:sym typeface="Symbol" charset="0"/>
              </a:rPr>
              <a:t></a:t>
            </a:r>
            <a:r>
              <a:rPr lang="en-US" altLang="zh-TW" sz="2400" dirty="0" err="1">
                <a:latin typeface="Times" charset="0"/>
                <a:ea typeface="Times" charset="0"/>
                <a:cs typeface="Times" charset="0"/>
              </a:rPr>
              <a:t>A</a:t>
            </a:r>
            <a:r>
              <a:rPr lang="en-US" altLang="zh-TW" sz="2400" dirty="0">
                <a:latin typeface="Times" charset="0"/>
                <a:ea typeface="Times" charset="0"/>
                <a:cs typeface="Times" charset="0"/>
              </a:rPr>
              <a:t>[</a:t>
            </a:r>
            <a:r>
              <a:rPr lang="en-US" altLang="zh-TW" sz="2400" i="1" dirty="0">
                <a:latin typeface="Times" charset="0"/>
                <a:ea typeface="Times" charset="0"/>
                <a:cs typeface="Times" charset="0"/>
              </a:rPr>
              <a:t>j</a:t>
            </a:r>
            <a:r>
              <a:rPr lang="en-US" altLang="zh-TW" sz="2400" dirty="0">
                <a:latin typeface="Times" charset="0"/>
                <a:ea typeface="Times" charset="0"/>
                <a:cs typeface="Times" charset="0"/>
              </a:rPr>
              <a:t>]</a:t>
            </a:r>
          </a:p>
          <a:p>
            <a:pPr lvl="1" algn="just">
              <a:lnSpc>
                <a:spcPct val="90000"/>
              </a:lnSpc>
              <a:buFont typeface="Wingdings" charset="0"/>
              <a:buNone/>
              <a:defRPr/>
            </a:pPr>
            <a:r>
              <a:rPr lang="en-US" altLang="zh-TW" sz="2400" dirty="0">
                <a:latin typeface="Times" charset="0"/>
                <a:ea typeface="Times" charset="0"/>
                <a:cs typeface="Times" charset="0"/>
              </a:rPr>
              <a:t>3	     </a:t>
            </a:r>
            <a:r>
              <a:rPr lang="en-US" altLang="zh-TW" sz="2400" dirty="0">
                <a:latin typeface="Times" charset="0"/>
                <a:ea typeface="Times" charset="0"/>
                <a:cs typeface="Times" charset="0"/>
                <a:sym typeface="Symbol" charset="0"/>
              </a:rPr>
              <a:t> </a:t>
            </a:r>
            <a:r>
              <a:rPr lang="en-US" altLang="zh-TW" sz="2400" dirty="0">
                <a:latin typeface="Times" charset="0"/>
                <a:ea typeface="Times" charset="0"/>
                <a:cs typeface="Times" charset="0"/>
              </a:rPr>
              <a:t>Insert </a:t>
            </a:r>
            <a:r>
              <a:rPr lang="en-US" altLang="zh-TW" sz="2400" i="1" dirty="0">
                <a:latin typeface="Times" charset="0"/>
                <a:ea typeface="Times" charset="0"/>
                <a:cs typeface="Times" charset="0"/>
              </a:rPr>
              <a:t>A</a:t>
            </a:r>
            <a:r>
              <a:rPr lang="en-US" altLang="zh-TW" sz="2400" dirty="0">
                <a:latin typeface="Times" charset="0"/>
                <a:ea typeface="Times" charset="0"/>
                <a:cs typeface="Times" charset="0"/>
              </a:rPr>
              <a:t>[</a:t>
            </a:r>
            <a:r>
              <a:rPr lang="en-US" altLang="zh-TW" sz="2400" i="1" dirty="0">
                <a:latin typeface="Times" charset="0"/>
                <a:ea typeface="Times" charset="0"/>
                <a:cs typeface="Times" charset="0"/>
              </a:rPr>
              <a:t>j</a:t>
            </a:r>
            <a:r>
              <a:rPr lang="en-US" altLang="zh-TW" sz="2400" dirty="0">
                <a:latin typeface="Times" charset="0"/>
                <a:ea typeface="Times" charset="0"/>
                <a:cs typeface="Times" charset="0"/>
              </a:rPr>
              <a:t>] into the sorted sequence </a:t>
            </a:r>
            <a:r>
              <a:rPr lang="en-US" altLang="zh-TW" sz="2400" i="1" dirty="0">
                <a:latin typeface="Times" charset="0"/>
                <a:ea typeface="Times" charset="0"/>
                <a:cs typeface="Times" charset="0"/>
              </a:rPr>
              <a:t>A</a:t>
            </a:r>
            <a:r>
              <a:rPr lang="en-US" altLang="zh-TW" sz="2400" dirty="0">
                <a:latin typeface="Times" charset="0"/>
                <a:ea typeface="Times" charset="0"/>
                <a:cs typeface="Times" charset="0"/>
              </a:rPr>
              <a:t>[1..</a:t>
            </a:r>
            <a:r>
              <a:rPr lang="en-US" altLang="zh-TW" sz="2400" i="1" dirty="0">
                <a:latin typeface="Times" charset="0"/>
                <a:ea typeface="Times" charset="0"/>
                <a:cs typeface="Times" charset="0"/>
              </a:rPr>
              <a:t>j</a:t>
            </a:r>
            <a:r>
              <a:rPr lang="en-US" altLang="zh-TW" sz="2400" dirty="0">
                <a:latin typeface="Times" charset="0"/>
                <a:ea typeface="Times" charset="0"/>
                <a:cs typeface="Times" charset="0"/>
              </a:rPr>
              <a:t>-1]</a:t>
            </a:r>
          </a:p>
          <a:p>
            <a:pPr lvl="1" algn="just">
              <a:lnSpc>
                <a:spcPct val="90000"/>
              </a:lnSpc>
              <a:buFont typeface="Wingdings" charset="0"/>
              <a:buNone/>
              <a:defRPr/>
            </a:pPr>
            <a:r>
              <a:rPr lang="en-US" altLang="zh-TW" sz="2400" dirty="0">
                <a:latin typeface="Times" charset="0"/>
                <a:ea typeface="Times" charset="0"/>
                <a:cs typeface="Times" charset="0"/>
              </a:rPr>
              <a:t>4		    </a:t>
            </a:r>
            <a:r>
              <a:rPr lang="en-US" altLang="zh-TW" sz="2400" i="1" dirty="0" err="1">
                <a:latin typeface="Times" charset="0"/>
                <a:ea typeface="Times" charset="0"/>
                <a:cs typeface="Times" charset="0"/>
              </a:rPr>
              <a:t>i</a:t>
            </a:r>
            <a:r>
              <a:rPr lang="en-US" altLang="zh-TW" sz="2400" i="1" dirty="0">
                <a:latin typeface="Times" charset="0"/>
                <a:ea typeface="Times" charset="0"/>
                <a:cs typeface="Times" charset="0"/>
              </a:rPr>
              <a:t>  </a:t>
            </a:r>
            <a:r>
              <a:rPr lang="en-US" altLang="zh-TW" sz="2400" dirty="0">
                <a:latin typeface="Times" charset="0"/>
                <a:ea typeface="Times" charset="0"/>
                <a:cs typeface="Times" charset="0"/>
                <a:sym typeface="Symbol" charset="0"/>
              </a:rPr>
              <a:t> </a:t>
            </a:r>
            <a:r>
              <a:rPr lang="en-US" altLang="zh-TW" sz="2400" i="1" dirty="0">
                <a:latin typeface="Times" charset="0"/>
                <a:ea typeface="Times" charset="0"/>
                <a:cs typeface="Times" charset="0"/>
              </a:rPr>
              <a:t>j </a:t>
            </a:r>
            <a:r>
              <a:rPr lang="en-US" altLang="zh-TW" sz="2400" dirty="0">
                <a:latin typeface="Times" charset="0"/>
                <a:ea typeface="Times" charset="0"/>
                <a:cs typeface="Times" charset="0"/>
              </a:rPr>
              <a:t>- 1</a:t>
            </a:r>
          </a:p>
          <a:p>
            <a:pPr lvl="1" algn="just">
              <a:lnSpc>
                <a:spcPct val="90000"/>
              </a:lnSpc>
              <a:buFont typeface="Wingdings" charset="0"/>
              <a:buNone/>
              <a:defRPr/>
            </a:pPr>
            <a:r>
              <a:rPr lang="en-US" altLang="zh-TW" sz="2400" dirty="0">
                <a:latin typeface="Times" charset="0"/>
                <a:ea typeface="Times" charset="0"/>
                <a:cs typeface="Times" charset="0"/>
              </a:rPr>
              <a:t>5		    </a:t>
            </a:r>
            <a:r>
              <a:rPr lang="en-US" altLang="zh-TW" sz="2400" b="1" dirty="0">
                <a:latin typeface="Times" charset="0"/>
                <a:ea typeface="Times" charset="0"/>
                <a:cs typeface="Times" charset="0"/>
              </a:rPr>
              <a:t>while</a:t>
            </a:r>
            <a:r>
              <a:rPr lang="en-US" altLang="zh-TW" sz="2400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TW" sz="2400" i="1" dirty="0" err="1">
                <a:latin typeface="Times" charset="0"/>
                <a:ea typeface="Times" charset="0"/>
                <a:cs typeface="Times" charset="0"/>
              </a:rPr>
              <a:t>i</a:t>
            </a:r>
            <a:r>
              <a:rPr lang="en-US" altLang="zh-TW" sz="2400" dirty="0">
                <a:latin typeface="Times" charset="0"/>
                <a:ea typeface="Times" charset="0"/>
                <a:cs typeface="Times" charset="0"/>
              </a:rPr>
              <a:t>&gt;0 and </a:t>
            </a:r>
            <a:r>
              <a:rPr lang="en-US" altLang="zh-TW" sz="2400" i="1" dirty="0">
                <a:latin typeface="Times" charset="0"/>
                <a:ea typeface="Times" charset="0"/>
                <a:cs typeface="Times" charset="0"/>
              </a:rPr>
              <a:t>A</a:t>
            </a:r>
            <a:r>
              <a:rPr lang="en-US" altLang="zh-TW" sz="2400" dirty="0">
                <a:latin typeface="Times" charset="0"/>
                <a:ea typeface="Times" charset="0"/>
                <a:cs typeface="Times" charset="0"/>
              </a:rPr>
              <a:t>[</a:t>
            </a:r>
            <a:r>
              <a:rPr lang="en-US" altLang="zh-TW" sz="2400" i="1" dirty="0" err="1">
                <a:latin typeface="Times" charset="0"/>
                <a:ea typeface="Times" charset="0"/>
                <a:cs typeface="Times" charset="0"/>
              </a:rPr>
              <a:t>i</a:t>
            </a:r>
            <a:r>
              <a:rPr lang="en-US" altLang="zh-TW" sz="2400" dirty="0">
                <a:latin typeface="Times" charset="0"/>
                <a:ea typeface="Times" charset="0"/>
                <a:cs typeface="Times" charset="0"/>
              </a:rPr>
              <a:t>]&gt;key</a:t>
            </a:r>
          </a:p>
          <a:p>
            <a:pPr lvl="1" algn="just">
              <a:lnSpc>
                <a:spcPct val="90000"/>
              </a:lnSpc>
              <a:buFont typeface="Wingdings" charset="0"/>
              <a:buNone/>
              <a:defRPr/>
            </a:pPr>
            <a:r>
              <a:rPr lang="en-US" altLang="zh-TW" sz="2400" dirty="0">
                <a:latin typeface="Times" charset="0"/>
                <a:ea typeface="Times" charset="0"/>
                <a:cs typeface="Times" charset="0"/>
              </a:rPr>
              <a:t>6			</a:t>
            </a:r>
            <a:r>
              <a:rPr lang="en-US" altLang="zh-TW" sz="2400" b="1" dirty="0">
                <a:latin typeface="Times" charset="0"/>
                <a:ea typeface="Times" charset="0"/>
                <a:cs typeface="Times" charset="0"/>
              </a:rPr>
              <a:t>do</a:t>
            </a:r>
            <a:r>
              <a:rPr lang="en-US" altLang="zh-TW" sz="2400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TW" sz="2400" i="1" dirty="0">
                <a:latin typeface="Times" charset="0"/>
                <a:ea typeface="Times" charset="0"/>
                <a:cs typeface="Times" charset="0"/>
              </a:rPr>
              <a:t>A</a:t>
            </a:r>
            <a:r>
              <a:rPr lang="en-US" altLang="zh-TW" sz="2400" dirty="0">
                <a:latin typeface="Times" charset="0"/>
                <a:ea typeface="Times" charset="0"/>
                <a:cs typeface="Times" charset="0"/>
              </a:rPr>
              <a:t>[</a:t>
            </a:r>
            <a:r>
              <a:rPr lang="en-US" altLang="zh-TW" sz="2400" i="1" dirty="0">
                <a:latin typeface="Times" charset="0"/>
                <a:ea typeface="Times" charset="0"/>
                <a:cs typeface="Times" charset="0"/>
              </a:rPr>
              <a:t>i</a:t>
            </a:r>
            <a:r>
              <a:rPr lang="en-US" altLang="zh-TW" sz="2400" dirty="0">
                <a:latin typeface="Times" charset="0"/>
                <a:ea typeface="Times" charset="0"/>
                <a:cs typeface="Times" charset="0"/>
              </a:rPr>
              <a:t>+1] </a:t>
            </a:r>
            <a:r>
              <a:rPr lang="en-US" altLang="zh-TW" sz="2400" dirty="0">
                <a:latin typeface="Times" charset="0"/>
                <a:ea typeface="Times" charset="0"/>
                <a:cs typeface="Times" charset="0"/>
                <a:sym typeface="Symbol" charset="0"/>
              </a:rPr>
              <a:t></a:t>
            </a:r>
            <a:r>
              <a:rPr lang="en-US" altLang="zh-TW" sz="2400" i="1" dirty="0">
                <a:latin typeface="Times" charset="0"/>
                <a:ea typeface="Times" charset="0"/>
                <a:cs typeface="Times" charset="0"/>
              </a:rPr>
              <a:t>A</a:t>
            </a:r>
            <a:r>
              <a:rPr lang="en-US" altLang="zh-TW" sz="2400" dirty="0">
                <a:latin typeface="Times" charset="0"/>
                <a:ea typeface="Times" charset="0"/>
                <a:cs typeface="Times" charset="0"/>
              </a:rPr>
              <a:t>[</a:t>
            </a:r>
            <a:r>
              <a:rPr lang="en-US" altLang="zh-TW" sz="2400" i="1" dirty="0" err="1">
                <a:latin typeface="Times" charset="0"/>
                <a:ea typeface="Times" charset="0"/>
                <a:cs typeface="Times" charset="0"/>
              </a:rPr>
              <a:t>i</a:t>
            </a:r>
            <a:r>
              <a:rPr lang="en-US" altLang="zh-TW" sz="2400" dirty="0">
                <a:latin typeface="Times" charset="0"/>
                <a:ea typeface="Times" charset="0"/>
                <a:cs typeface="Times" charset="0"/>
              </a:rPr>
              <a:t>]</a:t>
            </a:r>
          </a:p>
          <a:p>
            <a:pPr lvl="1" algn="just">
              <a:lnSpc>
                <a:spcPct val="90000"/>
              </a:lnSpc>
              <a:buFont typeface="Wingdings" charset="0"/>
              <a:buNone/>
              <a:defRPr/>
            </a:pPr>
            <a:r>
              <a:rPr lang="en-US" altLang="zh-TW" sz="2400" dirty="0">
                <a:latin typeface="Times" charset="0"/>
                <a:ea typeface="Times" charset="0"/>
                <a:cs typeface="Times" charset="0"/>
              </a:rPr>
              <a:t>7			</a:t>
            </a:r>
            <a:r>
              <a:rPr lang="en-US" altLang="zh-TW" sz="2400" i="1" dirty="0" err="1">
                <a:latin typeface="Times" charset="0"/>
                <a:ea typeface="Times" charset="0"/>
                <a:cs typeface="Times" charset="0"/>
              </a:rPr>
              <a:t>i</a:t>
            </a:r>
            <a:r>
              <a:rPr lang="en-US" altLang="zh-TW" sz="2400" i="1" dirty="0">
                <a:latin typeface="Times" charset="0"/>
                <a:ea typeface="Times" charset="0"/>
                <a:cs typeface="Times" charset="0"/>
              </a:rPr>
              <a:t>  </a:t>
            </a:r>
            <a:r>
              <a:rPr lang="en-US" altLang="zh-TW" sz="2400" dirty="0">
                <a:latin typeface="Times" charset="0"/>
                <a:ea typeface="Times" charset="0"/>
                <a:cs typeface="Times" charset="0"/>
                <a:sym typeface="Symbol" charset="0"/>
              </a:rPr>
              <a:t> </a:t>
            </a:r>
            <a:r>
              <a:rPr lang="en-US" altLang="zh-TW" sz="2400" i="1" dirty="0" err="1">
                <a:latin typeface="Times" charset="0"/>
                <a:ea typeface="Times" charset="0"/>
                <a:cs typeface="Times" charset="0"/>
              </a:rPr>
              <a:t>i</a:t>
            </a:r>
            <a:r>
              <a:rPr lang="en-US" altLang="zh-TW" sz="2400" i="1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TW" sz="2400" dirty="0">
                <a:latin typeface="Times" charset="0"/>
                <a:ea typeface="Times" charset="0"/>
                <a:cs typeface="Times" charset="0"/>
              </a:rPr>
              <a:t>- 1</a:t>
            </a:r>
          </a:p>
          <a:p>
            <a:pPr lvl="1" algn="just">
              <a:lnSpc>
                <a:spcPct val="90000"/>
              </a:lnSpc>
              <a:buFont typeface="Wingdings" charset="0"/>
              <a:buNone/>
              <a:defRPr/>
            </a:pPr>
            <a:r>
              <a:rPr lang="en-US" altLang="zh-TW" sz="2400" dirty="0">
                <a:latin typeface="Times" charset="0"/>
                <a:ea typeface="Times" charset="0"/>
                <a:cs typeface="Times" charset="0"/>
              </a:rPr>
              <a:t>8		    </a:t>
            </a:r>
            <a:r>
              <a:rPr lang="en-US" altLang="zh-TW" sz="2400" i="1" dirty="0">
                <a:latin typeface="Times" charset="0"/>
                <a:ea typeface="Times" charset="0"/>
                <a:cs typeface="Times" charset="0"/>
              </a:rPr>
              <a:t>A</a:t>
            </a:r>
            <a:r>
              <a:rPr lang="en-US" altLang="zh-TW" sz="2400" dirty="0">
                <a:latin typeface="Times" charset="0"/>
                <a:ea typeface="Times" charset="0"/>
                <a:cs typeface="Times" charset="0"/>
              </a:rPr>
              <a:t>[</a:t>
            </a:r>
            <a:r>
              <a:rPr lang="en-US" altLang="zh-TW" sz="2400" i="1" dirty="0" err="1">
                <a:latin typeface="Times" charset="0"/>
                <a:ea typeface="Times" charset="0"/>
                <a:cs typeface="Times" charset="0"/>
              </a:rPr>
              <a:t>i</a:t>
            </a:r>
            <a:r>
              <a:rPr lang="en-US" altLang="zh-TW" sz="2400" i="1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TW" sz="2400" dirty="0">
                <a:latin typeface="Times" charset="0"/>
                <a:ea typeface="Times" charset="0"/>
                <a:cs typeface="Times" charset="0"/>
              </a:rPr>
              <a:t>+1] </a:t>
            </a:r>
            <a:r>
              <a:rPr lang="en-US" altLang="zh-TW" sz="2400" dirty="0">
                <a:latin typeface="Times" charset="0"/>
                <a:ea typeface="Times" charset="0"/>
                <a:cs typeface="Times" charset="0"/>
                <a:sym typeface="Symbol" charset="0"/>
              </a:rPr>
              <a:t></a:t>
            </a:r>
            <a:r>
              <a:rPr lang="en-US" altLang="zh-TW" sz="2400" dirty="0">
                <a:latin typeface="Times" charset="0"/>
                <a:ea typeface="Times" charset="0"/>
                <a:cs typeface="Times" charset="0"/>
              </a:rPr>
              <a:t>key</a:t>
            </a:r>
          </a:p>
        </p:txBody>
      </p:sp>
      <p:sp>
        <p:nvSpPr>
          <p:cNvPr id="9221" name="Rectangle 5"/>
          <p:cNvSpPr>
            <a:spLocks noChangeArrowheads="1"/>
          </p:cNvSpPr>
          <p:nvPr/>
        </p:nvSpPr>
        <p:spPr bwMode="auto">
          <a:xfrm>
            <a:off x="2214563" y="1847850"/>
            <a:ext cx="91440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endParaRPr lang="zh-TW" altLang="en-US">
              <a:latin typeface="Times" charset="0"/>
              <a:ea typeface="Times" charset="0"/>
              <a:cs typeface="Times" charset="0"/>
            </a:endParaRPr>
          </a:p>
        </p:txBody>
      </p:sp>
      <p:pic>
        <p:nvPicPr>
          <p:cNvPr id="18438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163" y="620713"/>
            <a:ext cx="3436937" cy="287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版面配置區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Chapter 2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P.</a:t>
            </a:r>
            <a:fld id="{D629F63F-3A1D-1C46-B4C2-528997D2BABD}" type="slidenum">
              <a:rPr lang="en-US" altLang="zh-TW"/>
              <a:pPr>
                <a:defRPr/>
              </a:pPr>
              <a:t>4</a:t>
            </a:fld>
            <a:endParaRPr lang="en-US" altLang="zh-TW"/>
          </a:p>
        </p:txBody>
      </p:sp>
      <p:sp>
        <p:nvSpPr>
          <p:cNvPr id="41990" name="Rectangle 6"/>
          <p:cNvSpPr>
            <a:spLocks noGrp="1" noChangeArrowheads="1"/>
          </p:cNvSpPr>
          <p:nvPr>
            <p:ph type="title"/>
          </p:nvPr>
        </p:nvSpPr>
        <p:spPr>
          <a:xfrm>
            <a:off x="1150939" y="836712"/>
            <a:ext cx="7525518" cy="923826"/>
          </a:xfrm>
        </p:spPr>
        <p:txBody>
          <a:bodyPr/>
          <a:lstStyle/>
          <a:p>
            <a:pPr>
              <a:defRPr/>
            </a:pPr>
            <a:r>
              <a:rPr lang="en-US" altLang="zh-TW" sz="4000" dirty="0">
                <a:latin typeface="Times" charset="0"/>
                <a:ea typeface="Times" charset="0"/>
                <a:cs typeface="Times" charset="0"/>
              </a:rPr>
              <a:t>Operations of Insertion-Sort</a:t>
            </a:r>
          </a:p>
        </p:txBody>
      </p:sp>
      <p:pic>
        <p:nvPicPr>
          <p:cNvPr id="41992" name="Picture 8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68313" y="2349500"/>
            <a:ext cx="8347075" cy="3106738"/>
          </a:xfr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版面配置區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Chapter 2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P.</a:t>
            </a:r>
            <a:fld id="{85F020EC-9C5A-5548-8EB0-FE755FF1C0BA}" type="slidenum">
              <a:rPr lang="en-US" altLang="zh-TW"/>
              <a:pPr>
                <a:defRPr/>
              </a:pPr>
              <a:t>5</a:t>
            </a:fld>
            <a:endParaRPr lang="en-US" altLang="zh-TW"/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2017713"/>
            <a:ext cx="8040688" cy="4114800"/>
          </a:xfrm>
        </p:spPr>
        <p:txBody>
          <a:bodyPr/>
          <a:lstStyle/>
          <a:p>
            <a:pPr>
              <a:lnSpc>
                <a:spcPct val="90000"/>
              </a:lnSpc>
              <a:defRPr/>
            </a:pPr>
            <a:r>
              <a:rPr lang="en-US" altLang="zh-TW" i="1" dirty="0">
                <a:solidFill>
                  <a:schemeClr val="hlink"/>
                </a:solidFill>
                <a:latin typeface="Times" charset="0"/>
                <a:ea typeface="Times" charset="0"/>
                <a:cs typeface="Times" charset="0"/>
              </a:rPr>
              <a:t>Sorted in place </a:t>
            </a:r>
            <a:r>
              <a:rPr lang="en-US" altLang="zh-TW" dirty="0">
                <a:latin typeface="Times" charset="0"/>
                <a:ea typeface="Times" charset="0"/>
                <a:cs typeface="Times" charset="0"/>
              </a:rPr>
              <a:t>:</a:t>
            </a:r>
          </a:p>
          <a:p>
            <a:pPr lvl="1">
              <a:lnSpc>
                <a:spcPct val="90000"/>
              </a:lnSpc>
              <a:defRPr/>
            </a:pPr>
            <a:r>
              <a:rPr lang="en-US" altLang="zh-TW" dirty="0">
                <a:latin typeface="Times" charset="0"/>
                <a:ea typeface="Times" charset="0"/>
                <a:cs typeface="Times" charset="0"/>
              </a:rPr>
              <a:t>The numbers are rearranged within the array A, with at most a </a:t>
            </a:r>
            <a:r>
              <a:rPr lang="en-US" altLang="zh-TW" dirty="0">
                <a:solidFill>
                  <a:srgbClr val="3366FF"/>
                </a:solidFill>
                <a:latin typeface="Times" charset="0"/>
                <a:ea typeface="Times" charset="0"/>
                <a:cs typeface="Times" charset="0"/>
              </a:rPr>
              <a:t>constant number </a:t>
            </a:r>
            <a:r>
              <a:rPr lang="en-US" altLang="zh-TW" dirty="0">
                <a:latin typeface="Times" charset="0"/>
                <a:ea typeface="Times" charset="0"/>
                <a:cs typeface="Times" charset="0"/>
              </a:rPr>
              <a:t>of them sorted outside the array at any time.</a:t>
            </a:r>
            <a:endParaRPr lang="en-US" altLang="zh-TW" i="1" dirty="0">
              <a:solidFill>
                <a:schemeClr val="hlink"/>
              </a:solidFill>
              <a:latin typeface="Times" charset="0"/>
              <a:ea typeface="Times" charset="0"/>
              <a:cs typeface="Times" charset="0"/>
            </a:endParaRPr>
          </a:p>
          <a:p>
            <a:pPr>
              <a:lnSpc>
                <a:spcPct val="90000"/>
              </a:lnSpc>
              <a:defRPr/>
            </a:pPr>
            <a:r>
              <a:rPr lang="en-US" altLang="zh-TW" i="1" dirty="0">
                <a:solidFill>
                  <a:schemeClr val="hlink"/>
                </a:solidFill>
                <a:latin typeface="Times" charset="0"/>
                <a:ea typeface="Times" charset="0"/>
                <a:cs typeface="Times" charset="0"/>
              </a:rPr>
              <a:t>Loop invariant </a:t>
            </a:r>
            <a:r>
              <a:rPr lang="en-US" altLang="zh-TW" dirty="0">
                <a:latin typeface="Times" charset="0"/>
                <a:ea typeface="Times" charset="0"/>
                <a:cs typeface="Times" charset="0"/>
              </a:rPr>
              <a:t>:  </a:t>
            </a:r>
          </a:p>
          <a:p>
            <a:pPr lvl="1">
              <a:lnSpc>
                <a:spcPct val="90000"/>
              </a:lnSpc>
              <a:defRPr/>
            </a:pPr>
            <a:r>
              <a:rPr lang="en-US" altLang="zh-TW" dirty="0">
                <a:latin typeface="Times" charset="0"/>
                <a:ea typeface="Times" charset="0"/>
                <a:cs typeface="Times" charset="0"/>
              </a:rPr>
              <a:t>At the start of each iteration of the </a:t>
            </a:r>
            <a:r>
              <a:rPr lang="en-US" altLang="zh-TW" u="sng" dirty="0">
                <a:latin typeface="Times" charset="0"/>
                <a:ea typeface="Times" charset="0"/>
                <a:cs typeface="Times" charset="0"/>
              </a:rPr>
              <a:t>for loop </a:t>
            </a:r>
            <a:r>
              <a:rPr lang="en-US" altLang="zh-TW" dirty="0">
                <a:latin typeface="Times" charset="0"/>
                <a:ea typeface="Times" charset="0"/>
                <a:cs typeface="Times" charset="0"/>
              </a:rPr>
              <a:t>of line 1-8, the </a:t>
            </a:r>
            <a:r>
              <a:rPr lang="en-US" altLang="zh-TW" dirty="0" err="1">
                <a:latin typeface="Times" charset="0"/>
                <a:ea typeface="Times" charset="0"/>
                <a:cs typeface="Times" charset="0"/>
              </a:rPr>
              <a:t>subarray</a:t>
            </a:r>
            <a:r>
              <a:rPr lang="en-US" altLang="zh-TW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TW" i="1" dirty="0">
                <a:latin typeface="Times" charset="0"/>
                <a:ea typeface="Times" charset="0"/>
                <a:cs typeface="Times" charset="0"/>
              </a:rPr>
              <a:t>A</a:t>
            </a:r>
            <a:r>
              <a:rPr lang="en-US" altLang="zh-TW" dirty="0">
                <a:latin typeface="Times" charset="0"/>
                <a:ea typeface="Times" charset="0"/>
                <a:cs typeface="Times" charset="0"/>
              </a:rPr>
              <a:t>[1..</a:t>
            </a:r>
            <a:r>
              <a:rPr lang="en-US" altLang="zh-TW" i="1" dirty="0">
                <a:latin typeface="Times" charset="0"/>
                <a:ea typeface="Times" charset="0"/>
                <a:cs typeface="Times" charset="0"/>
              </a:rPr>
              <a:t>j</a:t>
            </a:r>
            <a:r>
              <a:rPr lang="en-US" altLang="zh-TW" dirty="0">
                <a:latin typeface="Times" charset="0"/>
                <a:ea typeface="Times" charset="0"/>
                <a:cs typeface="Times" charset="0"/>
              </a:rPr>
              <a:t>-1] consists of the elements originally in </a:t>
            </a:r>
            <a:r>
              <a:rPr lang="en-US" altLang="zh-TW" i="1" dirty="0">
                <a:latin typeface="Times" charset="0"/>
                <a:ea typeface="Times" charset="0"/>
                <a:cs typeface="Times" charset="0"/>
              </a:rPr>
              <a:t>A</a:t>
            </a:r>
            <a:r>
              <a:rPr lang="en-US" altLang="zh-TW" dirty="0">
                <a:latin typeface="Times" charset="0"/>
                <a:ea typeface="Times" charset="0"/>
                <a:cs typeface="Times" charset="0"/>
              </a:rPr>
              <a:t>[1..</a:t>
            </a:r>
            <a:r>
              <a:rPr lang="en-US" altLang="zh-TW" i="1" dirty="0">
                <a:latin typeface="Times" charset="0"/>
                <a:ea typeface="Times" charset="0"/>
                <a:cs typeface="Times" charset="0"/>
              </a:rPr>
              <a:t>j</a:t>
            </a:r>
            <a:r>
              <a:rPr lang="en-US" altLang="zh-TW" dirty="0">
                <a:latin typeface="Times" charset="0"/>
                <a:ea typeface="Times" charset="0"/>
                <a:cs typeface="Times" charset="0"/>
              </a:rPr>
              <a:t>-1] but in sorted order.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83313" y="435025"/>
            <a:ext cx="7668376" cy="1143000"/>
          </a:xfrm>
        </p:spPr>
        <p:txBody>
          <a:bodyPr/>
          <a:lstStyle/>
          <a:p>
            <a:pPr>
              <a:defRPr/>
            </a:pPr>
            <a:r>
              <a:rPr lang="en-US" altLang="zh-TW" sz="4000" dirty="0">
                <a:latin typeface="Times" charset="0"/>
                <a:ea typeface="Times" charset="0"/>
                <a:cs typeface="Times" charset="0"/>
              </a:rPr>
              <a:t>Three things for loop invariant</a:t>
            </a:r>
            <a:endParaRPr lang="zh-TW" altLang="en-US" sz="4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39552" y="2204864"/>
            <a:ext cx="7920682" cy="2707431"/>
          </a:xfrm>
        </p:spPr>
        <p:txBody>
          <a:bodyPr/>
          <a:lstStyle/>
          <a:p>
            <a:pPr>
              <a:defRPr/>
            </a:pPr>
            <a:r>
              <a:rPr lang="en-US" altLang="zh-TW" sz="2400" dirty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Initialization</a:t>
            </a:r>
            <a:r>
              <a:rPr lang="en-US" altLang="zh-TW" sz="2400" dirty="0">
                <a:latin typeface="Times" charset="0"/>
                <a:ea typeface="Times" charset="0"/>
                <a:cs typeface="Times" charset="0"/>
              </a:rPr>
              <a:t>: It is true prior to the first iteration of the loop.</a:t>
            </a:r>
          </a:p>
          <a:p>
            <a:pPr>
              <a:defRPr/>
            </a:pPr>
            <a:r>
              <a:rPr lang="en-US" altLang="zh-TW" sz="2400" dirty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Maintenance</a:t>
            </a:r>
            <a:r>
              <a:rPr lang="en-US" altLang="zh-TW" sz="2400" dirty="0">
                <a:latin typeface="Times" charset="0"/>
                <a:ea typeface="Times" charset="0"/>
                <a:cs typeface="Times" charset="0"/>
              </a:rPr>
              <a:t>: If it is true before an iteration of the loop, it remains true before the next iteration.</a:t>
            </a:r>
          </a:p>
          <a:p>
            <a:pPr>
              <a:defRPr/>
            </a:pPr>
            <a:r>
              <a:rPr lang="en-US" altLang="zh-TW" sz="2400" dirty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Termination</a:t>
            </a:r>
            <a:r>
              <a:rPr lang="en-US" altLang="zh-TW" sz="2400" dirty="0">
                <a:latin typeface="Times" charset="0"/>
                <a:ea typeface="Times" charset="0"/>
                <a:cs typeface="Times" charset="0"/>
              </a:rPr>
              <a:t>: When the loop terminates, the invariant gives us a useful property that helps show that the algorithm is correct.</a:t>
            </a:r>
            <a:endParaRPr lang="zh-TW" alt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4" name="日期版面配置區 3"/>
          <p:cNvSpPr>
            <a:spLocks noGrp="1"/>
          </p:cNvSpPr>
          <p:nvPr>
            <p:ph type="dt" sz="quarter" idx="10"/>
          </p:nvPr>
        </p:nvSpPr>
        <p:spPr>
          <a:xfrm>
            <a:off x="146050" y="6324600"/>
            <a:ext cx="1874527" cy="457200"/>
          </a:xfrm>
        </p:spPr>
        <p:txBody>
          <a:bodyPr/>
          <a:lstStyle/>
          <a:p>
            <a:pPr>
              <a:defRPr/>
            </a:pPr>
            <a:r>
              <a:rPr lang="en-US" altLang="zh-TW">
                <a:latin typeface="Times" charset="0"/>
                <a:ea typeface="Times" charset="0"/>
                <a:cs typeface="Times" charset="0"/>
              </a:rPr>
              <a:t>Chapter 2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>
          <a:xfrm>
            <a:off x="7131050" y="6324600"/>
            <a:ext cx="1874527" cy="457200"/>
          </a:xfrm>
        </p:spPr>
        <p:txBody>
          <a:bodyPr/>
          <a:lstStyle/>
          <a:p>
            <a:pPr>
              <a:defRPr/>
            </a:pPr>
            <a:r>
              <a:rPr lang="en-US" altLang="zh-TW">
                <a:latin typeface="Times" charset="0"/>
                <a:ea typeface="Times" charset="0"/>
                <a:cs typeface="Times" charset="0"/>
              </a:rPr>
              <a:t>P.</a:t>
            </a:r>
            <a:fld id="{611D6058-A5A3-8E4A-A7A8-1CE43125A4F3}" type="slidenum">
              <a:rPr lang="en-US" altLang="zh-TW" smtClean="0">
                <a:latin typeface="Times" charset="0"/>
                <a:ea typeface="Times" charset="0"/>
                <a:cs typeface="Times" charset="0"/>
              </a:rPr>
              <a:pPr>
                <a:defRPr/>
              </a:pPr>
              <a:t>6</a:t>
            </a:fld>
            <a:endParaRPr lang="en-US" altLang="zh-TW">
              <a:latin typeface="Times" charset="0"/>
              <a:ea typeface="Times" charset="0"/>
              <a:cs typeface="Times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版面配置區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>
                <a:latin typeface="Times" charset="0"/>
                <a:ea typeface="Times" charset="0"/>
                <a:cs typeface="Times" charset="0"/>
              </a:rPr>
              <a:t>Chapter 2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TW">
                <a:latin typeface="Times" charset="0"/>
                <a:ea typeface="Times" charset="0"/>
                <a:cs typeface="Times" charset="0"/>
              </a:rPr>
              <a:t>P.</a:t>
            </a:r>
            <a:fld id="{AF6ADDC0-3D91-EC4F-BFC3-81CD727FD50E}" type="slidenum">
              <a:rPr lang="en-US" altLang="zh-TW">
                <a:latin typeface="Times" charset="0"/>
                <a:ea typeface="Times" charset="0"/>
                <a:cs typeface="Times" charset="0"/>
              </a:rPr>
              <a:pPr>
                <a:defRPr/>
              </a:pPr>
              <a:t>7</a:t>
            </a:fld>
            <a:endParaRPr lang="en-US" altLang="zh-TW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TW" sz="4000" dirty="0">
                <a:latin typeface="Times" charset="0"/>
                <a:ea typeface="Times" charset="0"/>
                <a:cs typeface="Times" charset="0"/>
              </a:rPr>
              <a:t>2.2 Analysis of Algorithms 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4850" y="2276872"/>
            <a:ext cx="7772400" cy="4114800"/>
          </a:xfrm>
        </p:spPr>
        <p:txBody>
          <a:bodyPr/>
          <a:lstStyle/>
          <a:p>
            <a:pPr algn="just">
              <a:lnSpc>
                <a:spcPct val="90000"/>
              </a:lnSpc>
              <a:buFont typeface="Wingdings" charset="0"/>
              <a:buNone/>
              <a:defRPr/>
            </a:pPr>
            <a:r>
              <a:rPr lang="en-US" altLang="zh-TW" sz="2800" dirty="0">
                <a:latin typeface="Times" charset="0"/>
                <a:ea typeface="Times" charset="0"/>
                <a:cs typeface="Times" charset="0"/>
              </a:rPr>
              <a:t>   Analyzing an algorithm has come to mean predicting the resources that the algorithm requires</a:t>
            </a:r>
          </a:p>
          <a:p>
            <a:pPr algn="just">
              <a:lnSpc>
                <a:spcPct val="90000"/>
              </a:lnSpc>
              <a:buFont typeface="Wingdings" charset="0"/>
              <a:buNone/>
              <a:defRPr/>
            </a:pPr>
            <a:endParaRPr lang="en-US" altLang="zh-TW" sz="2800" dirty="0">
              <a:latin typeface="Times" charset="0"/>
              <a:ea typeface="Times" charset="0"/>
              <a:cs typeface="Times" charset="0"/>
            </a:endParaRPr>
          </a:p>
          <a:p>
            <a:pPr lvl="1" algn="just">
              <a:lnSpc>
                <a:spcPct val="90000"/>
              </a:lnSpc>
              <a:defRPr/>
            </a:pPr>
            <a:r>
              <a:rPr lang="en-US" altLang="zh-TW" sz="2400" b="1" i="1" u="sng" dirty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Resources: </a:t>
            </a:r>
            <a:r>
              <a:rPr lang="en-US" altLang="zh-TW" sz="2400" dirty="0">
                <a:latin typeface="Times" charset="0"/>
                <a:ea typeface="Times" charset="0"/>
                <a:cs typeface="Times" charset="0"/>
              </a:rPr>
              <a:t>memory, communication, bandwidth, logic gate, </a:t>
            </a:r>
            <a:r>
              <a:rPr lang="en-US" altLang="zh-TW" sz="2400" b="1" dirty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time</a:t>
            </a:r>
            <a:r>
              <a:rPr lang="en-US" altLang="zh-TW" sz="2400" dirty="0">
                <a:latin typeface="Times" charset="0"/>
                <a:ea typeface="Times" charset="0"/>
                <a:cs typeface="Times" charset="0"/>
              </a:rPr>
              <a:t>.</a:t>
            </a:r>
          </a:p>
          <a:p>
            <a:pPr lvl="1" algn="just">
              <a:lnSpc>
                <a:spcPct val="90000"/>
              </a:lnSpc>
              <a:defRPr/>
            </a:pPr>
            <a:r>
              <a:rPr lang="en-US" altLang="zh-TW" sz="2400" b="1" dirty="0">
                <a:solidFill>
                  <a:srgbClr val="0000FF"/>
                </a:solidFill>
                <a:latin typeface="Times" charset="0"/>
                <a:ea typeface="Times" charset="0"/>
                <a:cs typeface="Times" charset="0"/>
              </a:rPr>
              <a:t>Assumption</a:t>
            </a:r>
            <a:r>
              <a:rPr lang="en-US" altLang="zh-TW" sz="2400" b="1" dirty="0">
                <a:latin typeface="Times" charset="0"/>
                <a:ea typeface="Times" charset="0"/>
                <a:cs typeface="Times" charset="0"/>
              </a:rPr>
              <a:t>: </a:t>
            </a:r>
            <a:r>
              <a:rPr lang="en-US" altLang="zh-TW" sz="2400" dirty="0">
                <a:latin typeface="Times" charset="0"/>
                <a:ea typeface="Times" charset="0"/>
                <a:cs typeface="Times" charset="0"/>
              </a:rPr>
              <a:t>one processor, </a:t>
            </a:r>
            <a:r>
              <a:rPr lang="en-US" altLang="zh-TW" sz="2400" b="1" i="1" dirty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RAM</a:t>
            </a:r>
            <a:endParaRPr lang="en-US" altLang="zh-TW" sz="2400" dirty="0">
              <a:latin typeface="Times" charset="0"/>
              <a:ea typeface="Times" charset="0"/>
              <a:cs typeface="Times" charset="0"/>
            </a:endParaRPr>
          </a:p>
          <a:p>
            <a:pPr lvl="1" algn="just">
              <a:lnSpc>
                <a:spcPct val="90000"/>
              </a:lnSpc>
              <a:defRPr/>
            </a:pPr>
            <a:r>
              <a:rPr lang="en-US" altLang="zh-TW" sz="24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(We shall have occasion to investigate models for parallel computers and digital hardware.)</a:t>
            </a:r>
          </a:p>
          <a:p>
            <a:pPr lvl="1" algn="just">
              <a:lnSpc>
                <a:spcPct val="90000"/>
              </a:lnSpc>
              <a:defRPr/>
            </a:pPr>
            <a:endParaRPr lang="en-US" altLang="zh-TW" sz="2400" dirty="0">
              <a:latin typeface="Times" charset="0"/>
              <a:ea typeface="Times" charset="0"/>
              <a:cs typeface="Times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版面配置區 2"/>
          <p:cNvSpPr>
            <a:spLocks noGrp="1"/>
          </p:cNvSpPr>
          <p:nvPr>
            <p:ph type="dt" sz="quarter" idx="10"/>
          </p:nvPr>
        </p:nvSpPr>
        <p:spPr>
          <a:xfrm>
            <a:off x="146050" y="6324600"/>
            <a:ext cx="1820027" cy="457200"/>
          </a:xfrm>
        </p:spPr>
        <p:txBody>
          <a:bodyPr/>
          <a:lstStyle/>
          <a:p>
            <a:pPr>
              <a:defRPr/>
            </a:pPr>
            <a:r>
              <a:rPr lang="en-US" altLang="zh-TW">
                <a:latin typeface="Times" charset="0"/>
                <a:ea typeface="Times" charset="0"/>
                <a:cs typeface="Times" charset="0"/>
              </a:rPr>
              <a:t>Chapter 2</a:t>
            </a:r>
          </a:p>
        </p:txBody>
      </p:sp>
      <p:sp>
        <p:nvSpPr>
          <p:cNvPr id="6" name="投影片編號版面配置區 4"/>
          <p:cNvSpPr>
            <a:spLocks noGrp="1"/>
          </p:cNvSpPr>
          <p:nvPr>
            <p:ph type="sldNum" sz="quarter" idx="12"/>
          </p:nvPr>
        </p:nvSpPr>
        <p:spPr>
          <a:xfrm>
            <a:off x="7131050" y="6324600"/>
            <a:ext cx="1820027" cy="457200"/>
          </a:xfrm>
        </p:spPr>
        <p:txBody>
          <a:bodyPr/>
          <a:lstStyle/>
          <a:p>
            <a:pPr>
              <a:defRPr/>
            </a:pPr>
            <a:r>
              <a:rPr lang="en-US" altLang="zh-TW">
                <a:latin typeface="Times" charset="0"/>
                <a:ea typeface="Times" charset="0"/>
                <a:cs typeface="Times" charset="0"/>
              </a:rPr>
              <a:t>P.</a:t>
            </a:r>
            <a:fld id="{8ECA7526-C66F-C24E-8FC7-6E73FC70DEAD}" type="slidenum">
              <a:rPr lang="en-US" altLang="zh-TW">
                <a:latin typeface="Times" charset="0"/>
                <a:ea typeface="Times" charset="0"/>
                <a:cs typeface="Times" charset="0"/>
              </a:rPr>
              <a:pPr>
                <a:defRPr/>
              </a:pPr>
              <a:t>8</a:t>
            </a:fld>
            <a:endParaRPr lang="en-US" altLang="zh-TW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1268" name="Rectangle 4"/>
          <p:cNvSpPr>
            <a:spLocks noGrp="1" noChangeArrowheads="1"/>
          </p:cNvSpPr>
          <p:nvPr>
            <p:ph type="title"/>
          </p:nvPr>
        </p:nvSpPr>
        <p:spPr>
          <a:xfrm>
            <a:off x="1150939" y="617538"/>
            <a:ext cx="7445428" cy="1143000"/>
          </a:xfrm>
        </p:spPr>
        <p:txBody>
          <a:bodyPr/>
          <a:lstStyle/>
          <a:p>
            <a:pPr>
              <a:defRPr/>
            </a:pPr>
            <a:r>
              <a:rPr lang="en-US" altLang="zh-TW" b="1" dirty="0">
                <a:latin typeface="Times" charset="0"/>
                <a:ea typeface="Times" charset="0"/>
                <a:cs typeface="Times" charset="0"/>
              </a:rPr>
              <a:t>2.2 Analyzing algorithms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755650" y="2060575"/>
            <a:ext cx="7704782" cy="3384649"/>
          </a:xfrm>
        </p:spPr>
        <p:txBody>
          <a:bodyPr/>
          <a:lstStyle/>
          <a:p>
            <a:pPr lvl="1" algn="just">
              <a:defRPr/>
            </a:pPr>
            <a:r>
              <a:rPr lang="en-US" altLang="zh-TW" dirty="0">
                <a:latin typeface="Times" charset="0"/>
                <a:ea typeface="Times" charset="0"/>
                <a:cs typeface="Times" charset="0"/>
              </a:rPr>
              <a:t>The best notion for </a:t>
            </a:r>
            <a:r>
              <a:rPr lang="en-US" altLang="zh-TW" b="1" dirty="0">
                <a:solidFill>
                  <a:srgbClr val="0000FF"/>
                </a:solidFill>
                <a:latin typeface="Times" charset="0"/>
                <a:ea typeface="Times" charset="0"/>
                <a:cs typeface="Times" charset="0"/>
              </a:rPr>
              <a:t>input size</a:t>
            </a:r>
            <a:r>
              <a:rPr lang="en-US" altLang="zh-TW" dirty="0">
                <a:latin typeface="Times" charset="0"/>
                <a:ea typeface="Times" charset="0"/>
                <a:cs typeface="Times" charset="0"/>
              </a:rPr>
              <a:t> depends on the problem being studied.</a:t>
            </a:r>
          </a:p>
          <a:p>
            <a:pPr lvl="1" algn="just">
              <a:defRPr/>
            </a:pPr>
            <a:r>
              <a:rPr lang="en-US" altLang="zh-TW" dirty="0">
                <a:latin typeface="Times" charset="0"/>
                <a:ea typeface="Times" charset="0"/>
                <a:cs typeface="Times" charset="0"/>
              </a:rPr>
              <a:t>The </a:t>
            </a:r>
            <a:r>
              <a:rPr lang="en-US" altLang="zh-TW" b="1" dirty="0">
                <a:solidFill>
                  <a:srgbClr val="0000FF"/>
                </a:solidFill>
                <a:latin typeface="Times" charset="0"/>
                <a:ea typeface="Times" charset="0"/>
                <a:cs typeface="Times" charset="0"/>
              </a:rPr>
              <a:t>running time</a:t>
            </a:r>
            <a:r>
              <a:rPr lang="en-US" altLang="zh-TW" dirty="0">
                <a:latin typeface="Times" charset="0"/>
                <a:ea typeface="Times" charset="0"/>
                <a:cs typeface="Times" charset="0"/>
              </a:rPr>
              <a:t> of an algorithm on a particular input is the number of primitive operations or “steps” executed</a:t>
            </a:r>
          </a:p>
          <a:p>
            <a:pPr lvl="1" algn="just">
              <a:defRPr/>
            </a:pPr>
            <a:r>
              <a:rPr lang="en-US" altLang="zh-TW" dirty="0">
                <a:latin typeface="Times" charset="0"/>
                <a:ea typeface="Times" charset="0"/>
                <a:cs typeface="Times" charset="0"/>
              </a:rPr>
              <a:t>It is convenient to define the notion of step so that it is as machine-independent as possible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日期版面配置區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>
                <a:latin typeface="Times" charset="0"/>
                <a:ea typeface="Times" charset="0"/>
                <a:cs typeface="Times" charset="0"/>
              </a:rPr>
              <a:t>Chapter 2</a:t>
            </a:r>
          </a:p>
        </p:txBody>
      </p:sp>
      <p:sp>
        <p:nvSpPr>
          <p:cNvPr id="37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TW">
                <a:latin typeface="Times" charset="0"/>
                <a:ea typeface="Times" charset="0"/>
                <a:cs typeface="Times" charset="0"/>
              </a:rPr>
              <a:t>P.</a:t>
            </a:r>
            <a:fld id="{89065227-F0AA-2D45-A1EF-E2BFB24D131C}" type="slidenum">
              <a:rPr lang="en-US" altLang="zh-TW">
                <a:latin typeface="Times" charset="0"/>
                <a:ea typeface="Times" charset="0"/>
                <a:cs typeface="Times" charset="0"/>
              </a:rPr>
              <a:pPr>
                <a:defRPr/>
              </a:pPr>
              <a:t>9</a:t>
            </a:fld>
            <a:endParaRPr lang="en-US" altLang="zh-TW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128324" y="893763"/>
            <a:ext cx="7692148" cy="5486400"/>
          </a:xfrm>
        </p:spPr>
        <p:txBody>
          <a:bodyPr/>
          <a:lstStyle/>
          <a:p>
            <a:pPr algn="just">
              <a:lnSpc>
                <a:spcPct val="90000"/>
              </a:lnSpc>
              <a:buFont typeface="Wingdings" charset="0"/>
              <a:buNone/>
              <a:defRPr/>
            </a:pPr>
            <a:r>
              <a:rPr lang="en-US" altLang="zh-TW" sz="2800" dirty="0">
                <a:latin typeface="Times" charset="0"/>
                <a:ea typeface="Times" charset="0"/>
                <a:cs typeface="Times" charset="0"/>
              </a:rPr>
              <a:t>Insertion-sort(</a:t>
            </a:r>
            <a:r>
              <a:rPr lang="en-US" altLang="zh-TW" sz="2800" i="1" dirty="0">
                <a:latin typeface="Times" charset="0"/>
                <a:ea typeface="Times" charset="0"/>
                <a:cs typeface="Times" charset="0"/>
              </a:rPr>
              <a:t>A</a:t>
            </a:r>
            <a:r>
              <a:rPr lang="en-US" altLang="zh-TW" sz="2800" dirty="0">
                <a:latin typeface="Times" charset="0"/>
                <a:ea typeface="Times" charset="0"/>
                <a:cs typeface="Times" charset="0"/>
              </a:rPr>
              <a:t>)	                        cost  times</a:t>
            </a:r>
          </a:p>
          <a:p>
            <a:pPr algn="just">
              <a:lnSpc>
                <a:spcPct val="90000"/>
              </a:lnSpc>
              <a:buNone/>
              <a:defRPr/>
            </a:pPr>
            <a:r>
              <a:rPr lang="en-US" altLang="zh-TW" sz="2800" dirty="0">
                <a:latin typeface="Times" charset="0"/>
                <a:ea typeface="Times" charset="0"/>
                <a:cs typeface="Times" charset="0"/>
              </a:rPr>
              <a:t>1	</a:t>
            </a:r>
            <a:r>
              <a:rPr lang="en-US" altLang="zh-TW" sz="2800" b="1" dirty="0">
                <a:latin typeface="Times" charset="0"/>
                <a:ea typeface="Times" charset="0"/>
                <a:cs typeface="Times" charset="0"/>
              </a:rPr>
              <a:t>for</a:t>
            </a:r>
            <a:r>
              <a:rPr lang="en-US" altLang="zh-TW" sz="2800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TW" sz="2800" i="1" dirty="0">
                <a:latin typeface="Times" charset="0"/>
                <a:ea typeface="Times" charset="0"/>
                <a:cs typeface="Times" charset="0"/>
              </a:rPr>
              <a:t>j</a:t>
            </a:r>
            <a:r>
              <a:rPr lang="en-US" altLang="zh-TW" sz="2800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TW" sz="2800" dirty="0">
                <a:latin typeface="Times" charset="0"/>
                <a:ea typeface="Times" charset="0"/>
                <a:cs typeface="Times" charset="0"/>
                <a:sym typeface="Symbol" charset="0"/>
              </a:rPr>
              <a:t></a:t>
            </a:r>
            <a:r>
              <a:rPr lang="en-US" altLang="zh-TW" sz="2800" dirty="0">
                <a:latin typeface="Times" charset="0"/>
                <a:ea typeface="Times" charset="0"/>
                <a:cs typeface="Times" charset="0"/>
              </a:rPr>
              <a:t>2 </a:t>
            </a:r>
            <a:r>
              <a:rPr lang="en-US" altLang="zh-TW" sz="2800" b="1" dirty="0">
                <a:latin typeface="Times" charset="0"/>
                <a:ea typeface="Times" charset="0"/>
                <a:cs typeface="Times" charset="0"/>
              </a:rPr>
              <a:t>to</a:t>
            </a:r>
            <a:r>
              <a:rPr lang="en-US" altLang="zh-TW" sz="2800" dirty="0">
                <a:latin typeface="Times" charset="0"/>
                <a:ea typeface="Times" charset="0"/>
                <a:cs typeface="Times" charset="0"/>
              </a:rPr>
              <a:t> length[</a:t>
            </a:r>
            <a:r>
              <a:rPr lang="en-US" altLang="zh-TW" sz="2800" i="1" dirty="0">
                <a:latin typeface="Times" charset="0"/>
                <a:ea typeface="Times" charset="0"/>
                <a:cs typeface="Times" charset="0"/>
              </a:rPr>
              <a:t>A</a:t>
            </a:r>
            <a:r>
              <a:rPr lang="en-US" altLang="zh-TW" sz="2800" dirty="0">
                <a:latin typeface="Times" charset="0"/>
                <a:ea typeface="Times" charset="0"/>
                <a:cs typeface="Times" charset="0"/>
              </a:rPr>
              <a:t>]		    </a:t>
            </a:r>
            <a:r>
              <a:rPr lang="en-US" altLang="zh-TW" sz="2800" i="1" dirty="0"/>
              <a:t>C</a:t>
            </a:r>
            <a:r>
              <a:rPr lang="en-US" altLang="zh-TW" sz="2800" baseline="-25000" dirty="0"/>
              <a:t>1         </a:t>
            </a:r>
            <a:r>
              <a:rPr lang="en-US" altLang="zh-TW" sz="2800" i="1" dirty="0"/>
              <a:t>n</a:t>
            </a:r>
            <a:r>
              <a:rPr lang="en-US" altLang="zh-TW" sz="2800" baseline="-25000" dirty="0"/>
              <a:t> </a:t>
            </a:r>
            <a:r>
              <a:rPr lang="en-US" altLang="zh-TW" sz="2800" dirty="0">
                <a:latin typeface="Times" charset="0"/>
                <a:ea typeface="Times" charset="0"/>
                <a:cs typeface="Times" charset="0"/>
              </a:rPr>
              <a:t>		</a:t>
            </a:r>
          </a:p>
          <a:p>
            <a:pPr algn="just">
              <a:lnSpc>
                <a:spcPct val="90000"/>
              </a:lnSpc>
              <a:buNone/>
              <a:defRPr/>
            </a:pPr>
            <a:r>
              <a:rPr lang="en-US" altLang="zh-TW" sz="2800" dirty="0">
                <a:latin typeface="Times" charset="0"/>
                <a:ea typeface="Times" charset="0"/>
                <a:cs typeface="Times" charset="0"/>
              </a:rPr>
              <a:t>2	    </a:t>
            </a:r>
            <a:r>
              <a:rPr lang="en-US" altLang="zh-TW" sz="2800" b="1" dirty="0">
                <a:latin typeface="Times" charset="0"/>
                <a:ea typeface="Times" charset="0"/>
                <a:cs typeface="Times" charset="0"/>
              </a:rPr>
              <a:t>do</a:t>
            </a:r>
            <a:r>
              <a:rPr lang="en-US" altLang="zh-TW" sz="2800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TW" sz="2800" dirty="0" err="1">
                <a:latin typeface="Times" charset="0"/>
                <a:ea typeface="Times" charset="0"/>
                <a:cs typeface="Times" charset="0"/>
              </a:rPr>
              <a:t>key</a:t>
            </a:r>
            <a:r>
              <a:rPr lang="en-US" altLang="zh-TW" sz="2800" dirty="0" err="1">
                <a:latin typeface="Times" charset="0"/>
                <a:ea typeface="Times" charset="0"/>
                <a:cs typeface="Times" charset="0"/>
                <a:sym typeface="Symbol" charset="0"/>
              </a:rPr>
              <a:t></a:t>
            </a:r>
            <a:r>
              <a:rPr lang="en-US" altLang="zh-TW" sz="2800" i="1" dirty="0" err="1">
                <a:latin typeface="Times" charset="0"/>
                <a:ea typeface="Times" charset="0"/>
                <a:cs typeface="Times" charset="0"/>
              </a:rPr>
              <a:t>A</a:t>
            </a:r>
            <a:r>
              <a:rPr lang="en-US" altLang="zh-TW" sz="2800" dirty="0">
                <a:latin typeface="Times" charset="0"/>
                <a:ea typeface="Times" charset="0"/>
                <a:cs typeface="Times" charset="0"/>
              </a:rPr>
              <a:t>[</a:t>
            </a:r>
            <a:r>
              <a:rPr lang="en-US" altLang="zh-TW" sz="2800" i="1" dirty="0">
                <a:latin typeface="Times" charset="0"/>
                <a:ea typeface="Times" charset="0"/>
                <a:cs typeface="Times" charset="0"/>
              </a:rPr>
              <a:t>j</a:t>
            </a:r>
            <a:r>
              <a:rPr lang="en-US" altLang="zh-TW" sz="2800" dirty="0">
                <a:latin typeface="Times" charset="0"/>
                <a:ea typeface="Times" charset="0"/>
                <a:cs typeface="Times" charset="0"/>
              </a:rPr>
              <a:t>]			    </a:t>
            </a:r>
            <a:r>
              <a:rPr lang="en-US" altLang="zh-TW" sz="2800" i="1" dirty="0">
                <a:latin typeface="Times" charset="0"/>
                <a:ea typeface="Times" charset="0"/>
                <a:cs typeface="Times" charset="0"/>
              </a:rPr>
              <a:t>C</a:t>
            </a:r>
            <a:r>
              <a:rPr lang="en-US" altLang="zh-TW" sz="2800" baseline="-25000" dirty="0">
                <a:latin typeface="Times" charset="0"/>
                <a:ea typeface="Times" charset="0"/>
                <a:cs typeface="Times" charset="0"/>
              </a:rPr>
              <a:t>2</a:t>
            </a:r>
            <a:r>
              <a:rPr lang="en-US" altLang="zh-TW" sz="2800" dirty="0">
                <a:latin typeface="Times" charset="0"/>
                <a:ea typeface="Times" charset="0"/>
                <a:cs typeface="Times" charset="0"/>
              </a:rPr>
              <a:t>	</a:t>
            </a:r>
            <a:r>
              <a:rPr lang="en-US" altLang="zh-TW" sz="2800" i="1" dirty="0"/>
              <a:t>   n</a:t>
            </a:r>
            <a:r>
              <a:rPr lang="en-US" altLang="zh-TW" sz="2800" dirty="0"/>
              <a:t>-1</a:t>
            </a:r>
          </a:p>
          <a:p>
            <a:pPr algn="just">
              <a:lnSpc>
                <a:spcPct val="90000"/>
              </a:lnSpc>
              <a:buFont typeface="Wingdings" charset="0"/>
              <a:buNone/>
              <a:defRPr/>
            </a:pPr>
            <a:r>
              <a:rPr lang="en-US" altLang="zh-TW" sz="2800" dirty="0">
                <a:latin typeface="Times" charset="0"/>
                <a:ea typeface="Times" charset="0"/>
                <a:cs typeface="Times" charset="0"/>
              </a:rPr>
              <a:t>3	    </a:t>
            </a:r>
            <a:r>
              <a:rPr lang="en-US" altLang="zh-TW" sz="2800" dirty="0">
                <a:latin typeface="Times" charset="0"/>
                <a:ea typeface="Times" charset="0"/>
                <a:cs typeface="Times" charset="0"/>
                <a:sym typeface="Symbol" charset="0"/>
              </a:rPr>
              <a:t></a:t>
            </a:r>
            <a:r>
              <a:rPr lang="en-US" altLang="zh-TW" sz="2800" dirty="0">
                <a:latin typeface="Times" charset="0"/>
                <a:ea typeface="Times" charset="0"/>
                <a:cs typeface="Times" charset="0"/>
              </a:rPr>
              <a:t>Insert </a:t>
            </a:r>
            <a:r>
              <a:rPr lang="en-US" altLang="zh-TW" sz="2800" i="1" dirty="0">
                <a:latin typeface="Times" charset="0"/>
                <a:ea typeface="Times" charset="0"/>
                <a:cs typeface="Times" charset="0"/>
              </a:rPr>
              <a:t>A</a:t>
            </a:r>
            <a:r>
              <a:rPr lang="en-US" altLang="zh-TW" sz="2800" dirty="0">
                <a:latin typeface="Times" charset="0"/>
                <a:ea typeface="Times" charset="0"/>
                <a:cs typeface="Times" charset="0"/>
              </a:rPr>
              <a:t>[</a:t>
            </a:r>
            <a:r>
              <a:rPr lang="en-US" altLang="zh-TW" sz="2800" i="1" dirty="0">
                <a:latin typeface="Times" charset="0"/>
                <a:ea typeface="Times" charset="0"/>
                <a:cs typeface="Times" charset="0"/>
              </a:rPr>
              <a:t>j</a:t>
            </a:r>
            <a:r>
              <a:rPr lang="en-US" altLang="zh-TW" sz="2800" dirty="0">
                <a:latin typeface="Times" charset="0"/>
                <a:ea typeface="Times" charset="0"/>
                <a:cs typeface="Times" charset="0"/>
              </a:rPr>
              <a:t>] into the 	</a:t>
            </a:r>
          </a:p>
          <a:p>
            <a:pPr algn="just">
              <a:lnSpc>
                <a:spcPct val="90000"/>
              </a:lnSpc>
              <a:buFont typeface="Wingdings" charset="0"/>
              <a:buNone/>
              <a:defRPr/>
            </a:pPr>
            <a:r>
              <a:rPr lang="en-US" altLang="zh-TW" sz="2800" dirty="0">
                <a:latin typeface="Times" charset="0"/>
                <a:ea typeface="Times" charset="0"/>
                <a:cs typeface="Times" charset="0"/>
              </a:rPr>
              <a:t>         sorted sequence </a:t>
            </a:r>
            <a:r>
              <a:rPr lang="en-US" altLang="zh-TW" sz="2800" i="1" dirty="0">
                <a:latin typeface="Times" charset="0"/>
                <a:ea typeface="Times" charset="0"/>
                <a:cs typeface="Times" charset="0"/>
              </a:rPr>
              <a:t>A</a:t>
            </a:r>
            <a:r>
              <a:rPr lang="en-US" altLang="zh-TW" sz="2800" dirty="0">
                <a:latin typeface="Times" charset="0"/>
                <a:ea typeface="Times" charset="0"/>
                <a:cs typeface="Times" charset="0"/>
              </a:rPr>
              <a:t>[1..</a:t>
            </a:r>
            <a:r>
              <a:rPr lang="en-US" altLang="zh-TW" sz="2800" i="1" dirty="0">
                <a:latin typeface="Times" charset="0"/>
                <a:ea typeface="Times" charset="0"/>
                <a:cs typeface="Times" charset="0"/>
              </a:rPr>
              <a:t>j </a:t>
            </a:r>
            <a:r>
              <a:rPr lang="en-US" altLang="zh-TW" sz="2800" dirty="0">
                <a:latin typeface="Times" charset="0"/>
                <a:ea typeface="Times" charset="0"/>
                <a:cs typeface="Times" charset="0"/>
              </a:rPr>
              <a:t>-1]</a:t>
            </a:r>
          </a:p>
          <a:p>
            <a:pPr algn="just">
              <a:lnSpc>
                <a:spcPct val="90000"/>
              </a:lnSpc>
              <a:buNone/>
              <a:defRPr/>
            </a:pPr>
            <a:r>
              <a:rPr lang="en-US" altLang="zh-TW" sz="2800" dirty="0">
                <a:latin typeface="Times" charset="0"/>
                <a:ea typeface="Times" charset="0"/>
                <a:cs typeface="Times" charset="0"/>
              </a:rPr>
              <a:t>4		</a:t>
            </a:r>
            <a:r>
              <a:rPr lang="en-US" altLang="zh-TW" sz="2800" i="1" dirty="0" err="1">
                <a:latin typeface="Times" charset="0"/>
                <a:ea typeface="Times" charset="0"/>
                <a:cs typeface="Times" charset="0"/>
              </a:rPr>
              <a:t>i</a:t>
            </a:r>
            <a:r>
              <a:rPr lang="en-US" altLang="zh-TW" sz="2800" i="1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TW" sz="2800" dirty="0">
                <a:latin typeface="Times" charset="0"/>
                <a:ea typeface="Times" charset="0"/>
                <a:cs typeface="Times" charset="0"/>
                <a:sym typeface="Symbol" charset="0"/>
              </a:rPr>
              <a:t></a:t>
            </a:r>
            <a:r>
              <a:rPr lang="en-US" altLang="zh-TW" sz="2800" i="1" dirty="0">
                <a:latin typeface="Times" charset="0"/>
                <a:ea typeface="Times" charset="0"/>
                <a:cs typeface="Times" charset="0"/>
              </a:rPr>
              <a:t>j </a:t>
            </a:r>
            <a:r>
              <a:rPr lang="en-US" altLang="zh-TW" sz="2800" dirty="0">
                <a:latin typeface="Times" charset="0"/>
                <a:ea typeface="Times" charset="0"/>
                <a:cs typeface="Times" charset="0"/>
              </a:rPr>
              <a:t>-1			    </a:t>
            </a:r>
            <a:r>
              <a:rPr lang="en-US" altLang="zh-TW" sz="2800" i="1" dirty="0"/>
              <a:t>C</a:t>
            </a:r>
            <a:r>
              <a:rPr lang="en-US" altLang="zh-TW" sz="2800" baseline="-25000" dirty="0"/>
              <a:t>4 </a:t>
            </a:r>
            <a:r>
              <a:rPr lang="en-US" altLang="zh-TW" sz="2800" dirty="0">
                <a:latin typeface="Times" charset="0"/>
                <a:ea typeface="Times" charset="0"/>
                <a:cs typeface="Times" charset="0"/>
              </a:rPr>
              <a:t>	</a:t>
            </a:r>
            <a:r>
              <a:rPr lang="en-US" altLang="zh-TW" sz="2800" i="1" dirty="0"/>
              <a:t>   n</a:t>
            </a:r>
            <a:r>
              <a:rPr lang="en-US" altLang="zh-TW" sz="2800" dirty="0"/>
              <a:t>-1 </a:t>
            </a:r>
            <a:r>
              <a:rPr lang="en-US" altLang="zh-TW" sz="2800" dirty="0">
                <a:latin typeface="Times" charset="0"/>
                <a:ea typeface="Times" charset="0"/>
                <a:cs typeface="Times" charset="0"/>
              </a:rPr>
              <a:t>		</a:t>
            </a:r>
          </a:p>
          <a:p>
            <a:pPr algn="just">
              <a:lnSpc>
                <a:spcPct val="90000"/>
              </a:lnSpc>
              <a:buNone/>
              <a:defRPr/>
            </a:pPr>
            <a:r>
              <a:rPr lang="en-US" altLang="zh-TW" sz="2800" dirty="0">
                <a:latin typeface="Times" charset="0"/>
                <a:ea typeface="Times" charset="0"/>
                <a:cs typeface="Times" charset="0"/>
              </a:rPr>
              <a:t>5	     </a:t>
            </a:r>
            <a:r>
              <a:rPr lang="en-US" altLang="zh-TW" sz="2800" b="1" dirty="0">
                <a:latin typeface="Times" charset="0"/>
                <a:ea typeface="Times" charset="0"/>
                <a:cs typeface="Times" charset="0"/>
              </a:rPr>
              <a:t>while</a:t>
            </a:r>
            <a:r>
              <a:rPr lang="en-US" altLang="zh-TW" sz="2800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TW" sz="2800" i="1" dirty="0" err="1">
                <a:latin typeface="Times" charset="0"/>
                <a:ea typeface="Times" charset="0"/>
                <a:cs typeface="Times" charset="0"/>
              </a:rPr>
              <a:t>i</a:t>
            </a:r>
            <a:r>
              <a:rPr lang="en-US" altLang="zh-TW" sz="2800" dirty="0">
                <a:latin typeface="Times" charset="0"/>
                <a:ea typeface="Times" charset="0"/>
                <a:cs typeface="Times" charset="0"/>
              </a:rPr>
              <a:t>&gt;0 and </a:t>
            </a:r>
            <a:r>
              <a:rPr lang="en-US" altLang="zh-TW" sz="2800" i="1" dirty="0">
                <a:latin typeface="Times" charset="0"/>
                <a:ea typeface="Times" charset="0"/>
                <a:cs typeface="Times" charset="0"/>
              </a:rPr>
              <a:t>A</a:t>
            </a:r>
            <a:r>
              <a:rPr lang="en-US" altLang="zh-TW" sz="2800" dirty="0">
                <a:latin typeface="Times" charset="0"/>
                <a:ea typeface="Times" charset="0"/>
                <a:cs typeface="Times" charset="0"/>
              </a:rPr>
              <a:t>[</a:t>
            </a:r>
            <a:r>
              <a:rPr lang="en-US" altLang="zh-TW" sz="2800" i="1" dirty="0" err="1">
                <a:latin typeface="Times" charset="0"/>
                <a:ea typeface="Times" charset="0"/>
                <a:cs typeface="Times" charset="0"/>
              </a:rPr>
              <a:t>i</a:t>
            </a:r>
            <a:r>
              <a:rPr lang="en-US" altLang="zh-TW" sz="2800" dirty="0">
                <a:latin typeface="Times" charset="0"/>
                <a:ea typeface="Times" charset="0"/>
                <a:cs typeface="Times" charset="0"/>
              </a:rPr>
              <a:t>]&gt;key	    </a:t>
            </a:r>
            <a:r>
              <a:rPr lang="en-US" altLang="zh-TW" sz="2800" i="1" dirty="0"/>
              <a:t>C</a:t>
            </a:r>
            <a:r>
              <a:rPr lang="en-US" altLang="zh-TW" sz="2800" baseline="-25000" dirty="0"/>
              <a:t>5</a:t>
            </a:r>
            <a:r>
              <a:rPr lang="en-US" altLang="zh-TW" sz="2800" dirty="0">
                <a:latin typeface="Times" charset="0"/>
                <a:ea typeface="Times" charset="0"/>
                <a:cs typeface="Times" charset="0"/>
              </a:rPr>
              <a:t>		</a:t>
            </a:r>
          </a:p>
          <a:p>
            <a:pPr algn="just">
              <a:lnSpc>
                <a:spcPct val="90000"/>
              </a:lnSpc>
              <a:buNone/>
              <a:defRPr/>
            </a:pPr>
            <a:r>
              <a:rPr lang="en-US" altLang="zh-TW" sz="2800" dirty="0">
                <a:latin typeface="Times" charset="0"/>
                <a:ea typeface="Times" charset="0"/>
                <a:cs typeface="Times" charset="0"/>
              </a:rPr>
              <a:t>6		   </a:t>
            </a:r>
            <a:r>
              <a:rPr lang="en-US" altLang="zh-TW" sz="2800" b="1" dirty="0">
                <a:latin typeface="Times" charset="0"/>
                <a:ea typeface="Times" charset="0"/>
                <a:cs typeface="Times" charset="0"/>
              </a:rPr>
              <a:t>do</a:t>
            </a:r>
            <a:r>
              <a:rPr lang="en-US" altLang="zh-TW" sz="2800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TW" sz="2800" i="1" dirty="0">
                <a:latin typeface="Times" charset="0"/>
                <a:ea typeface="Times" charset="0"/>
                <a:cs typeface="Times" charset="0"/>
              </a:rPr>
              <a:t>A</a:t>
            </a:r>
            <a:r>
              <a:rPr lang="en-US" altLang="zh-TW" sz="2800" dirty="0">
                <a:latin typeface="Times" charset="0"/>
                <a:ea typeface="Times" charset="0"/>
                <a:cs typeface="Times" charset="0"/>
              </a:rPr>
              <a:t>[</a:t>
            </a:r>
            <a:r>
              <a:rPr lang="en-US" altLang="zh-TW" sz="2800" i="1" dirty="0" err="1">
                <a:latin typeface="Times" charset="0"/>
                <a:ea typeface="Times" charset="0"/>
                <a:cs typeface="Times" charset="0"/>
              </a:rPr>
              <a:t>i</a:t>
            </a:r>
            <a:r>
              <a:rPr lang="en-US" altLang="zh-TW" sz="2800" i="1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TW" sz="2800" dirty="0">
                <a:latin typeface="Times" charset="0"/>
                <a:ea typeface="Times" charset="0"/>
                <a:cs typeface="Times" charset="0"/>
              </a:rPr>
              <a:t>+1] </a:t>
            </a:r>
            <a:r>
              <a:rPr lang="en-US" altLang="zh-TW" sz="2800" dirty="0">
                <a:latin typeface="Times" charset="0"/>
                <a:ea typeface="Times" charset="0"/>
                <a:cs typeface="Times" charset="0"/>
                <a:sym typeface="Symbol" charset="0"/>
              </a:rPr>
              <a:t></a:t>
            </a:r>
            <a:r>
              <a:rPr lang="en-US" altLang="zh-TW" sz="2800" i="1" dirty="0">
                <a:latin typeface="Times" charset="0"/>
                <a:ea typeface="Times" charset="0"/>
                <a:cs typeface="Times" charset="0"/>
              </a:rPr>
              <a:t>A</a:t>
            </a:r>
            <a:r>
              <a:rPr lang="en-US" altLang="zh-TW" sz="2800" dirty="0">
                <a:latin typeface="Times" charset="0"/>
                <a:ea typeface="Times" charset="0"/>
                <a:cs typeface="Times" charset="0"/>
              </a:rPr>
              <a:t>[</a:t>
            </a:r>
            <a:r>
              <a:rPr lang="en-US" altLang="zh-TW" sz="2800" i="1" dirty="0" err="1">
                <a:latin typeface="Times" charset="0"/>
                <a:ea typeface="Times" charset="0"/>
                <a:cs typeface="Times" charset="0"/>
              </a:rPr>
              <a:t>i</a:t>
            </a:r>
            <a:r>
              <a:rPr lang="en-US" altLang="zh-TW" sz="2800" dirty="0">
                <a:latin typeface="Times" charset="0"/>
                <a:ea typeface="Times" charset="0"/>
                <a:cs typeface="Times" charset="0"/>
              </a:rPr>
              <a:t>]	</a:t>
            </a:r>
            <a:r>
              <a:rPr lang="en-US" altLang="zh-TW" sz="2800" i="1" dirty="0"/>
              <a:t>    C</a:t>
            </a:r>
            <a:r>
              <a:rPr lang="en-US" altLang="zh-TW" sz="2800" baseline="-25000" dirty="0"/>
              <a:t>6 </a:t>
            </a:r>
            <a:r>
              <a:rPr lang="en-US" altLang="zh-TW" sz="2800" dirty="0">
                <a:latin typeface="Times" charset="0"/>
                <a:ea typeface="Times" charset="0"/>
                <a:cs typeface="Times" charset="0"/>
              </a:rPr>
              <a:t>			</a:t>
            </a:r>
          </a:p>
          <a:p>
            <a:pPr algn="just">
              <a:lnSpc>
                <a:spcPct val="90000"/>
              </a:lnSpc>
              <a:buNone/>
              <a:defRPr/>
            </a:pPr>
            <a:r>
              <a:rPr lang="en-US" altLang="zh-TW" sz="2800" dirty="0">
                <a:latin typeface="Times" charset="0"/>
                <a:ea typeface="Times" charset="0"/>
                <a:cs typeface="Times" charset="0"/>
              </a:rPr>
              <a:t>7			</a:t>
            </a:r>
            <a:r>
              <a:rPr lang="en-US" altLang="zh-TW" sz="2800" i="1" dirty="0" err="1">
                <a:latin typeface="Times" charset="0"/>
                <a:ea typeface="Times" charset="0"/>
                <a:cs typeface="Times" charset="0"/>
              </a:rPr>
              <a:t>i</a:t>
            </a:r>
            <a:r>
              <a:rPr lang="en-US" altLang="zh-TW" sz="2800" i="1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TW" sz="2800" dirty="0">
                <a:latin typeface="Times" charset="0"/>
                <a:ea typeface="Times" charset="0"/>
                <a:cs typeface="Times" charset="0"/>
                <a:sym typeface="Symbol" charset="0"/>
              </a:rPr>
              <a:t></a:t>
            </a:r>
            <a:r>
              <a:rPr lang="en-US" altLang="zh-TW" sz="2800" i="1" dirty="0" err="1">
                <a:latin typeface="Times" charset="0"/>
                <a:ea typeface="Times" charset="0"/>
                <a:cs typeface="Times" charset="0"/>
              </a:rPr>
              <a:t>i</a:t>
            </a:r>
            <a:r>
              <a:rPr lang="en-US" altLang="zh-TW" sz="2800" i="1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TW" sz="2800" dirty="0">
                <a:latin typeface="Times" charset="0"/>
                <a:ea typeface="Times" charset="0"/>
                <a:cs typeface="Times" charset="0"/>
              </a:rPr>
              <a:t>-1		</a:t>
            </a:r>
            <a:r>
              <a:rPr lang="en-US" altLang="zh-TW" sz="2800" i="1" dirty="0"/>
              <a:t>    C</a:t>
            </a:r>
            <a:r>
              <a:rPr lang="en-US" altLang="zh-TW" sz="2800" baseline="-25000" dirty="0"/>
              <a:t>7 </a:t>
            </a:r>
            <a:r>
              <a:rPr lang="en-US" altLang="zh-TW" sz="2800" dirty="0">
                <a:latin typeface="Times" charset="0"/>
                <a:ea typeface="Times" charset="0"/>
                <a:cs typeface="Times" charset="0"/>
              </a:rPr>
              <a:t>			</a:t>
            </a:r>
          </a:p>
          <a:p>
            <a:pPr algn="just">
              <a:lnSpc>
                <a:spcPct val="90000"/>
              </a:lnSpc>
              <a:buNone/>
              <a:defRPr/>
            </a:pPr>
            <a:r>
              <a:rPr lang="en-US" altLang="zh-TW" sz="2800" dirty="0">
                <a:latin typeface="Times" charset="0"/>
                <a:ea typeface="Times" charset="0"/>
                <a:cs typeface="Times" charset="0"/>
              </a:rPr>
              <a:t>8		</a:t>
            </a:r>
            <a:r>
              <a:rPr lang="en-US" altLang="zh-TW" sz="2800" i="1" dirty="0">
                <a:latin typeface="Times" charset="0"/>
                <a:ea typeface="Times" charset="0"/>
                <a:cs typeface="Times" charset="0"/>
              </a:rPr>
              <a:t>A</a:t>
            </a:r>
            <a:r>
              <a:rPr lang="en-US" altLang="zh-TW" sz="2800" dirty="0">
                <a:latin typeface="Times" charset="0"/>
                <a:ea typeface="Times" charset="0"/>
                <a:cs typeface="Times" charset="0"/>
              </a:rPr>
              <a:t>[</a:t>
            </a:r>
            <a:r>
              <a:rPr lang="en-US" altLang="zh-TW" sz="2800" i="1" dirty="0" err="1">
                <a:latin typeface="Times" charset="0"/>
                <a:ea typeface="Times" charset="0"/>
                <a:cs typeface="Times" charset="0"/>
              </a:rPr>
              <a:t>i</a:t>
            </a:r>
            <a:r>
              <a:rPr lang="en-US" altLang="zh-TW" sz="2800" i="1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TW" sz="2800" dirty="0">
                <a:latin typeface="Times" charset="0"/>
                <a:ea typeface="Times" charset="0"/>
                <a:cs typeface="Times" charset="0"/>
              </a:rPr>
              <a:t>+1] </a:t>
            </a:r>
            <a:r>
              <a:rPr lang="en-US" altLang="zh-TW" sz="2800" dirty="0">
                <a:latin typeface="Times" charset="0"/>
                <a:ea typeface="Times" charset="0"/>
                <a:cs typeface="Times" charset="0"/>
                <a:sym typeface="Symbol" charset="0"/>
              </a:rPr>
              <a:t></a:t>
            </a:r>
            <a:r>
              <a:rPr lang="en-US" altLang="zh-TW" sz="2800" dirty="0">
                <a:latin typeface="Times" charset="0"/>
                <a:ea typeface="Times" charset="0"/>
                <a:cs typeface="Times" charset="0"/>
              </a:rPr>
              <a:t>key	 </a:t>
            </a:r>
            <a:r>
              <a:rPr lang="en-US" altLang="zh-TW" sz="2800" i="1" dirty="0"/>
              <a:t>             C</a:t>
            </a:r>
            <a:r>
              <a:rPr lang="en-US" altLang="zh-TW" sz="2800" baseline="-25000" dirty="0"/>
              <a:t>8</a:t>
            </a:r>
            <a:endParaRPr lang="en-US" altLang="zh-TW" sz="2800" dirty="0">
              <a:latin typeface="Times" charset="0"/>
              <a:ea typeface="Times" charset="0"/>
              <a:cs typeface="Times" charset="0"/>
            </a:endParaRPr>
          </a:p>
          <a:p>
            <a:pPr>
              <a:lnSpc>
                <a:spcPct val="90000"/>
              </a:lnSpc>
              <a:buFont typeface="Wingdings" charset="0"/>
              <a:buNone/>
              <a:defRPr/>
            </a:pPr>
            <a:r>
              <a:rPr lang="en-US" altLang="zh-TW" sz="2800" dirty="0">
                <a:latin typeface="Times" charset="0"/>
                <a:ea typeface="Times" charset="0"/>
                <a:cs typeface="Times" charset="0"/>
              </a:rPr>
              <a:t>   </a:t>
            </a:r>
          </a:p>
          <a:p>
            <a:pPr>
              <a:lnSpc>
                <a:spcPct val="90000"/>
              </a:lnSpc>
              <a:buFont typeface="Wingdings" charset="0"/>
              <a:buNone/>
              <a:defRPr/>
            </a:pPr>
            <a:r>
              <a:rPr lang="en-US" altLang="zh-TW" sz="2800" i="1" dirty="0" err="1">
                <a:latin typeface="Times" charset="0"/>
                <a:ea typeface="Times" charset="0"/>
                <a:cs typeface="Times" charset="0"/>
              </a:rPr>
              <a:t>t</a:t>
            </a:r>
            <a:r>
              <a:rPr lang="en-US" altLang="zh-TW" sz="2800" i="1" baseline="-25000" dirty="0" err="1">
                <a:latin typeface="Times" charset="0"/>
                <a:ea typeface="Times" charset="0"/>
                <a:cs typeface="Times" charset="0"/>
              </a:rPr>
              <a:t>j</a:t>
            </a:r>
            <a:r>
              <a:rPr lang="en-US" altLang="zh-TW" sz="2800" dirty="0">
                <a:latin typeface="Times" charset="0"/>
                <a:ea typeface="Times" charset="0"/>
                <a:cs typeface="Times" charset="0"/>
              </a:rPr>
              <a:t> is the number of times the while loop test in line 5 is executed for the value of </a:t>
            </a:r>
            <a:r>
              <a:rPr lang="en-US" altLang="zh-TW" sz="2800" i="1" dirty="0">
                <a:latin typeface="Times" charset="0"/>
                <a:ea typeface="Times" charset="0"/>
                <a:cs typeface="Times" charset="0"/>
              </a:rPr>
              <a:t>j</a:t>
            </a:r>
            <a:r>
              <a:rPr lang="en-US" altLang="zh-TW" sz="2800" dirty="0">
                <a:latin typeface="Times" charset="0"/>
                <a:ea typeface="Times" charset="0"/>
                <a:cs typeface="Times" charset="0"/>
              </a:rPr>
              <a:t>. </a:t>
            </a:r>
          </a:p>
        </p:txBody>
      </p:sp>
      <p:graphicFrame>
        <p:nvGraphicFramePr>
          <p:cNvPr id="23565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07110728"/>
              </p:ext>
            </p:extLst>
          </p:nvPr>
        </p:nvGraphicFramePr>
        <p:xfrm>
          <a:off x="6155605" y="2709863"/>
          <a:ext cx="273050" cy="358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051" r:id="rId3" imgW="177646" imgH="241091" progId="Equation.3">
                  <p:embed/>
                </p:oleObj>
              </mc:Choice>
              <mc:Fallback>
                <p:oleObj r:id="rId3" imgW="177646" imgH="241091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55605" y="2709863"/>
                        <a:ext cx="273050" cy="358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573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76967697"/>
              </p:ext>
            </p:extLst>
          </p:nvPr>
        </p:nvGraphicFramePr>
        <p:xfrm>
          <a:off x="6885855" y="3581400"/>
          <a:ext cx="482600" cy="555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052" r:id="rId5" imgW="685800" imgH="787400" progId="Equation.3">
                  <p:embed/>
                </p:oleObj>
              </mc:Choice>
              <mc:Fallback>
                <p:oleObj r:id="rId5" imgW="685800" imgH="787400" progId="Equation.3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85855" y="3581400"/>
                        <a:ext cx="482600" cy="555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311" name="Rectangle 23"/>
          <p:cNvSpPr>
            <a:spLocks noChangeArrowheads="1"/>
          </p:cNvSpPr>
          <p:nvPr/>
        </p:nvSpPr>
        <p:spPr bwMode="auto">
          <a:xfrm>
            <a:off x="4438650" y="3271838"/>
            <a:ext cx="91440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endParaRPr lang="zh-TW" altLang="en-US">
              <a:latin typeface="Times" charset="0"/>
              <a:ea typeface="Times" charset="0"/>
              <a:cs typeface="Times" charset="0"/>
            </a:endParaRPr>
          </a:p>
        </p:txBody>
      </p:sp>
      <p:graphicFrame>
        <p:nvGraphicFramePr>
          <p:cNvPr id="23577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00334740"/>
              </p:ext>
            </p:extLst>
          </p:nvPr>
        </p:nvGraphicFramePr>
        <p:xfrm>
          <a:off x="6863630" y="4114800"/>
          <a:ext cx="860425" cy="554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053" r:id="rId7" imgW="1231900" imgH="787400" progId="Equation.3">
                  <p:embed/>
                </p:oleObj>
              </mc:Choice>
              <mc:Fallback>
                <p:oleObj r:id="rId7" imgW="1231900" imgH="787400" progId="Equation.3">
                  <p:embed/>
                  <p:pic>
                    <p:nvPicPr>
                      <p:cNvPr id="0" name="Object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63630" y="4114800"/>
                        <a:ext cx="860425" cy="554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315" name="Rectangle 27"/>
          <p:cNvSpPr>
            <a:spLocks noChangeArrowheads="1"/>
          </p:cNvSpPr>
          <p:nvPr/>
        </p:nvSpPr>
        <p:spPr bwMode="auto">
          <a:xfrm>
            <a:off x="4433888" y="3271838"/>
            <a:ext cx="91440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endParaRPr lang="zh-TW" altLang="en-US">
              <a:latin typeface="Times" charset="0"/>
              <a:ea typeface="Times" charset="0"/>
              <a:cs typeface="Times" charset="0"/>
            </a:endParaRPr>
          </a:p>
        </p:txBody>
      </p:sp>
      <p:graphicFrame>
        <p:nvGraphicFramePr>
          <p:cNvPr id="23581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14844419"/>
              </p:ext>
            </p:extLst>
          </p:nvPr>
        </p:nvGraphicFramePr>
        <p:xfrm>
          <a:off x="6877918" y="4603750"/>
          <a:ext cx="860425" cy="554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054" r:id="rId9" imgW="1231900" imgH="787400" progId="Equation.3">
                  <p:embed/>
                </p:oleObj>
              </mc:Choice>
              <mc:Fallback>
                <p:oleObj r:id="rId9" imgW="1231900" imgH="787400" progId="Equation.3">
                  <p:embed/>
                  <p:pic>
                    <p:nvPicPr>
                      <p:cNvPr id="0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77918" y="4603750"/>
                        <a:ext cx="860425" cy="554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319" name="Rectangle 31"/>
          <p:cNvSpPr>
            <a:spLocks noChangeArrowheads="1"/>
          </p:cNvSpPr>
          <p:nvPr/>
        </p:nvSpPr>
        <p:spPr bwMode="auto">
          <a:xfrm>
            <a:off x="4433888" y="3271838"/>
            <a:ext cx="91440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endParaRPr lang="zh-TW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2321" name="Rectangle 33"/>
          <p:cNvSpPr>
            <a:spLocks noChangeArrowheads="1"/>
          </p:cNvSpPr>
          <p:nvPr/>
        </p:nvSpPr>
        <p:spPr bwMode="auto">
          <a:xfrm>
            <a:off x="4310063" y="3309938"/>
            <a:ext cx="91440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endParaRPr lang="zh-TW" altLang="en-US">
              <a:latin typeface="Times" charset="0"/>
              <a:ea typeface="Times" charset="0"/>
              <a:cs typeface="Times" charset="0"/>
            </a:endParaRPr>
          </a:p>
        </p:txBody>
      </p:sp>
      <p:graphicFrame>
        <p:nvGraphicFramePr>
          <p:cNvPr id="23585" name="Object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01584191"/>
              </p:ext>
            </p:extLst>
          </p:nvPr>
        </p:nvGraphicFramePr>
        <p:xfrm>
          <a:off x="6733455" y="5181600"/>
          <a:ext cx="795338" cy="36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055" r:id="rId10" imgW="520474" imgH="241195" progId="Equation.3">
                  <p:embed/>
                </p:oleObj>
              </mc:Choice>
              <mc:Fallback>
                <p:oleObj r:id="rId10" imgW="520474" imgH="241195" progId="Equation.3">
                  <p:embed/>
                  <p:pic>
                    <p:nvPicPr>
                      <p:cNvPr id="0" name="Object 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33455" y="5181600"/>
                        <a:ext cx="795338" cy="361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Blends">
  <a:themeElements>
    <a:clrScheme name="Blends 2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FFCF01"/>
      </a:accent2>
      <a:accent3>
        <a:srgbClr val="FFFFFF"/>
      </a:accent3>
      <a:accent4>
        <a:srgbClr val="000000"/>
      </a:accent4>
      <a:accent5>
        <a:srgbClr val="AAEFD1"/>
      </a:accent5>
      <a:accent6>
        <a:srgbClr val="E7BB01"/>
      </a:accent6>
      <a:hlink>
        <a:srgbClr val="FF0000"/>
      </a:hlink>
      <a:folHlink>
        <a:srgbClr val="3333CC"/>
      </a:folHlink>
    </a:clrScheme>
    <a:fontScheme name="Blends">
      <a:majorFont>
        <a:latin typeface="Tahoma"/>
        <a:ea typeface="新細明體"/>
        <a:cs typeface="新細明體"/>
      </a:majorFont>
      <a:minorFont>
        <a:latin typeface="Tahoma"/>
        <a:ea typeface="新細明體"/>
        <a:cs typeface="新細明體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TW" alt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細明體" charset="0"/>
            <a:cs typeface="細明體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TW" alt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細明體" charset="0"/>
            <a:cs typeface="細明體" charset="0"/>
          </a:defRPr>
        </a:defPPr>
      </a:lstStyle>
    </a:lnDef>
  </a:objectDefaults>
  <a:extraClrSchemeLst>
    <a:extraClrScheme>
      <a:clrScheme name="Blends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2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3">
        <a:dk1>
          <a:srgbClr val="000000"/>
        </a:dk1>
        <a:lt1>
          <a:srgbClr val="FFFFFF"/>
        </a:lt1>
        <a:dk2>
          <a:srgbClr val="000000"/>
        </a:dk2>
        <a:lt2>
          <a:srgbClr val="5F5F5F"/>
        </a:lt2>
        <a:accent1>
          <a:srgbClr val="EAEAEA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737373"/>
        </a:accent6>
        <a:hlink>
          <a:srgbClr val="4D4D4D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4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7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786</TotalTime>
  <Words>1356</Words>
  <Application>Microsoft Macintosh PowerPoint</Application>
  <PresentationFormat>如螢幕大小 (4:3)</PresentationFormat>
  <Paragraphs>184</Paragraphs>
  <Slides>26</Slides>
  <Notes>1</Notes>
  <HiddenSlides>0</HiddenSlides>
  <MMClips>0</MMClips>
  <ScaleCrop>false</ScaleCrop>
  <HeadingPairs>
    <vt:vector size="8" baseType="variant">
      <vt:variant>
        <vt:lpstr>使用字型</vt:lpstr>
      </vt:variant>
      <vt:variant>
        <vt:i4>10</vt:i4>
      </vt:variant>
      <vt:variant>
        <vt:lpstr>佈景主題</vt:lpstr>
      </vt:variant>
      <vt:variant>
        <vt:i4>1</vt:i4>
      </vt:variant>
      <vt:variant>
        <vt:lpstr>內嵌 OLE 伺服程式</vt:lpstr>
      </vt:variant>
      <vt:variant>
        <vt:i4>2</vt:i4>
      </vt:variant>
      <vt:variant>
        <vt:lpstr>投影片標題</vt:lpstr>
      </vt:variant>
      <vt:variant>
        <vt:i4>26</vt:i4>
      </vt:variant>
    </vt:vector>
  </HeadingPairs>
  <TitlesOfParts>
    <vt:vector size="39" baseType="lpstr">
      <vt:lpstr>細明體</vt:lpstr>
      <vt:lpstr>新細明體</vt:lpstr>
      <vt:lpstr>Arial Unicode MS</vt:lpstr>
      <vt:lpstr>Arial</vt:lpstr>
      <vt:lpstr>Cambria Math</vt:lpstr>
      <vt:lpstr>Symbol</vt:lpstr>
      <vt:lpstr>Tahoma</vt:lpstr>
      <vt:lpstr>Times</vt:lpstr>
      <vt:lpstr>Times New Roman</vt:lpstr>
      <vt:lpstr>Wingdings</vt:lpstr>
      <vt:lpstr>Blends</vt:lpstr>
      <vt:lpstr>Equation.3</vt:lpstr>
      <vt:lpstr>方程式</vt:lpstr>
      <vt:lpstr>Chapter 2   Getting started </vt:lpstr>
      <vt:lpstr>2.1 Insertion sort</vt:lpstr>
      <vt:lpstr>Pseudocode </vt:lpstr>
      <vt:lpstr>Operations of Insertion-Sort</vt:lpstr>
      <vt:lpstr>PowerPoint 簡報</vt:lpstr>
      <vt:lpstr>Three things for loop invariant</vt:lpstr>
      <vt:lpstr>2.2 Analysis of Algorithms </vt:lpstr>
      <vt:lpstr>2.2 Analyzing algorithms</vt:lpstr>
      <vt:lpstr>PowerPoint 簡報</vt:lpstr>
      <vt:lpstr>Running Time</vt:lpstr>
      <vt:lpstr>Running Time</vt:lpstr>
      <vt:lpstr>Worst-case and average-case analysis</vt:lpstr>
      <vt:lpstr>Order of growth</vt:lpstr>
      <vt:lpstr>2.3 Designing algorithms </vt:lpstr>
      <vt:lpstr>   Merge(A, p, q, r) </vt:lpstr>
      <vt:lpstr>   Merge(A, p, q, r) </vt:lpstr>
      <vt:lpstr>Merge of Two Sorted Lists</vt:lpstr>
      <vt:lpstr>PowerPoint 簡報</vt:lpstr>
      <vt:lpstr>MERGE-SORT(A, p, r) </vt:lpstr>
      <vt:lpstr>PowerPoint 簡報</vt:lpstr>
      <vt:lpstr>Analysis of merge sort</vt:lpstr>
      <vt:lpstr>Analysis of merge sort</vt:lpstr>
      <vt:lpstr>PowerPoint 簡報</vt:lpstr>
      <vt:lpstr>PowerPoint 簡報</vt:lpstr>
      <vt:lpstr>Required Run Time of Algorithms</vt:lpstr>
      <vt:lpstr>PowerPoint 簡報</vt:lpstr>
    </vt:vector>
  </TitlesOfParts>
  <Company>NCTU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</dc:title>
  <dc:creator>Li Tseng-Kuei</dc:creator>
  <cp:lastModifiedBy>Microsoft Office User</cp:lastModifiedBy>
  <cp:revision>74</cp:revision>
  <dcterms:created xsi:type="dcterms:W3CDTF">2001-09-06T13:56:50Z</dcterms:created>
  <dcterms:modified xsi:type="dcterms:W3CDTF">2020-09-22T00:47:59Z</dcterms:modified>
</cp:coreProperties>
</file>